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3" r:id="rId1"/>
  </p:sldMasterIdLst>
  <p:notesMasterIdLst>
    <p:notesMasterId r:id="rId15"/>
  </p:notesMasterIdLst>
  <p:sldIdLst>
    <p:sldId id="256" r:id="rId2"/>
    <p:sldId id="272" r:id="rId3"/>
    <p:sldId id="264" r:id="rId4"/>
    <p:sldId id="274" r:id="rId5"/>
    <p:sldId id="275" r:id="rId6"/>
    <p:sldId id="276" r:id="rId7"/>
    <p:sldId id="261" r:id="rId8"/>
    <p:sldId id="270" r:id="rId9"/>
    <p:sldId id="267" r:id="rId10"/>
    <p:sldId id="271" r:id="rId11"/>
    <p:sldId id="262" r:id="rId12"/>
    <p:sldId id="269" r:id="rId13"/>
    <p:sldId id="27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-35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3A04-6816-8142-BE5E-F187064AE1DD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E7D5-50ED-A642-AE8D-4BEED2ADB8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1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help </a:t>
            </a:r>
            <a:r>
              <a:rPr lang="fr-FR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constraining</a:t>
            </a:r>
            <a:r>
              <a: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how bulges </a:t>
            </a:r>
            <a:r>
              <a:rPr lang="fr-FR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formed</a:t>
            </a:r>
            <a:r>
              <a: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BAND values and in CHEB values .</a:t>
            </a:r>
          </a:p>
          <a:p>
            <a:pPr marL="17145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CHEB values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polynomial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BAND values are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polynomial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21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2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morphologies of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type of galaxies.  To do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tree</a:t>
            </a:r>
            <a:r>
              <a:rPr lang="fr-FR" baseline="0" dirty="0" smtClean="0"/>
              <a:t> class of </a:t>
            </a:r>
            <a:r>
              <a:rPr lang="fr-FR" baseline="0" dirty="0" err="1" smtClean="0"/>
              <a:t>objects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visual</a:t>
            </a:r>
            <a:r>
              <a:rPr lang="fr-FR" baseline="0" dirty="0" smtClean="0"/>
              <a:t> morphologie catalogue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Marc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yesterday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Linea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Mg =  435</a:t>
            </a:r>
          </a:p>
          <a:p>
            <a:r>
              <a:rPr lang="fr-FR" dirty="0" err="1" smtClean="0"/>
              <a:t>Linea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OI =870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8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7D5-50ED-A642-AE8D-4BEED2ADB8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5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CE855A-27F2-A54E-AF97-0CCC1413346B}" type="datetimeFigureOut">
              <a:rPr lang="fr-FR" smtClean="0"/>
              <a:t>14/05/15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ABD36EB-431F-9F44-B9A6-A7C334D08B1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0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stro-staff.uibk.ac.at/~m.barden/galapag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4" Type="http://schemas.openxmlformats.org/officeDocument/2006/relationships/image" Target="../media/image21.tiff"/><Relationship Id="rId5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84666" y="2448660"/>
            <a:ext cx="9299222" cy="1470025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The </a:t>
            </a:r>
            <a:r>
              <a:rPr lang="fr-FR" sz="4800" b="1" dirty="0" err="1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assembly</a:t>
            </a:r>
            <a:r>
              <a:rPr lang="fr-FR" sz="4800" b="1" dirty="0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 of </a:t>
            </a:r>
            <a:r>
              <a:rPr lang="fr-FR" sz="4800" b="1" dirty="0" err="1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most</a:t>
            </a:r>
            <a:r>
              <a:rPr lang="fr-FR" sz="4800" b="1" dirty="0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 massive galaxies </a:t>
            </a:r>
            <a:r>
              <a:rPr lang="fr-FR" sz="4800" b="1" dirty="0" err="1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seen</a:t>
            </a:r>
            <a:r>
              <a:rPr lang="fr-FR" sz="4800" b="1" dirty="0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 by </a:t>
            </a:r>
            <a:r>
              <a:rPr lang="fr-FR" sz="4800" b="1" dirty="0" err="1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Shards</a:t>
            </a:r>
            <a:r>
              <a:rPr lang="fr-FR" sz="4800" b="1" dirty="0" smtClean="0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 and </a:t>
            </a:r>
            <a:r>
              <a:rPr lang="fr-FR" sz="4800" b="1" dirty="0" err="1">
                <a:effectLst>
                  <a:outerShdw blurRad="50800" dist="88900" dir="2700000" algn="tl" rotWithShape="0">
                    <a:prstClr val="black">
                      <a:alpha val="22000"/>
                    </a:prstClr>
                  </a:outerShdw>
                </a:effectLst>
              </a:rPr>
              <a:t>Candels</a:t>
            </a:r>
            <a:endParaRPr lang="fr-FR" sz="4800" b="1" dirty="0">
              <a:effectLst>
                <a:outerShdw blurRad="50800" dist="88900" dir="2700000" algn="tl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1039" y="4550015"/>
            <a:ext cx="8009277" cy="701398"/>
          </a:xfrm>
          <a:noFill/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Paola Dimauro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, Marc Huertas-</a:t>
            </a:r>
            <a:r>
              <a:rPr lang="fr-FR" sz="2400" dirty="0" err="1" smtClean="0">
                <a:solidFill>
                  <a:schemeClr val="bg2">
                    <a:lumMod val="10000"/>
                  </a:schemeClr>
                </a:solidFill>
              </a:rPr>
              <a:t>Company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bg2">
                    <a:lumMod val="10000"/>
                  </a:schemeClr>
                </a:solidFill>
              </a:rPr>
              <a:t>Emanuele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 Daddi, Pablo Pérez González</a:t>
            </a:r>
            <a:endParaRPr lang="fr-F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88442" y="5872664"/>
            <a:ext cx="503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GEPI, </a:t>
            </a:r>
            <a:r>
              <a:rPr lang="fr-FR" sz="2200" dirty="0" err="1" smtClean="0"/>
              <a:t>Observatory</a:t>
            </a:r>
            <a:r>
              <a:rPr lang="fr-FR" sz="2200" dirty="0" smtClean="0"/>
              <a:t> of Paris</a:t>
            </a:r>
            <a:endParaRPr lang="fr-FR" sz="2200" dirty="0"/>
          </a:p>
        </p:txBody>
      </p:sp>
      <p:pic>
        <p:nvPicPr>
          <p:cNvPr id="4" name="Image 3" descr="gepi_officiel-2de6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3" y="66353"/>
            <a:ext cx="3640667" cy="15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444" y="244773"/>
            <a:ext cx="89605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Bulge                  </a:t>
            </a:r>
            <a:r>
              <a:rPr lang="fr-FR" sz="3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fr-FR" sz="2800" dirty="0" err="1" smtClean="0">
                <a:solidFill>
                  <a:srgbClr val="2F97B5"/>
                </a:solidFill>
              </a:rPr>
              <a:t>Sph</a:t>
            </a:r>
            <a:r>
              <a:rPr lang="fr-FR" sz="2800" dirty="0" smtClean="0">
                <a:solidFill>
                  <a:srgbClr val="2F97B5"/>
                </a:solidFill>
              </a:rPr>
              <a:t> = 0.997 </a:t>
            </a:r>
            <a:r>
              <a:rPr lang="fr-FR" sz="2800" dirty="0" err="1" smtClean="0">
                <a:solidFill>
                  <a:srgbClr val="2F97B5"/>
                </a:solidFill>
              </a:rPr>
              <a:t>Disk</a:t>
            </a:r>
            <a:r>
              <a:rPr lang="fr-FR" sz="2800" dirty="0" smtClean="0">
                <a:solidFill>
                  <a:srgbClr val="2F97B5"/>
                </a:solidFill>
              </a:rPr>
              <a:t> = 0.144</a:t>
            </a:r>
            <a:r>
              <a:rPr lang="fr-FR" sz="3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fr-FR" sz="3400" dirty="0">
              <a:solidFill>
                <a:srgbClr val="2F97B5"/>
              </a:solidFill>
            </a:endParaRPr>
          </a:p>
        </p:txBody>
      </p:sp>
      <p:pic>
        <p:nvPicPr>
          <p:cNvPr id="3" name="Image 2" descr="magnitudinesh2a122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19547" r="7623" b="17078"/>
          <a:stretch/>
        </p:blipFill>
        <p:spPr>
          <a:xfrm>
            <a:off x="459693" y="1143002"/>
            <a:ext cx="8451270" cy="47413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-426114" y="2980498"/>
            <a:ext cx="1459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  <a:r>
              <a:rPr lang="fr-FR" b="1" dirty="0" smtClean="0"/>
              <a:t>agnitude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0" y="5966556"/>
            <a:ext cx="254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Wavelenght</a:t>
            </a:r>
            <a:r>
              <a:rPr lang="fr-FR" sz="2000" b="1" dirty="0" smtClean="0"/>
              <a:t> (nm)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85875" y="3710003"/>
            <a:ext cx="112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Z=1.07</a:t>
            </a:r>
            <a:endParaRPr lang="fr-FR" dirty="0"/>
          </a:p>
        </p:txBody>
      </p:sp>
      <p:pic>
        <p:nvPicPr>
          <p:cNvPr id="9" name="Image 8" descr="stiff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2680" r="17204" b="22189"/>
          <a:stretch/>
        </p:blipFill>
        <p:spPr>
          <a:xfrm>
            <a:off x="6789283" y="4174451"/>
            <a:ext cx="1987829" cy="17921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60779" y="4924778"/>
            <a:ext cx="135466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aseline="-8000" dirty="0"/>
              <a:t>x</a:t>
            </a:r>
            <a:r>
              <a:rPr lang="fr-FR" sz="2400" baseline="-8000" dirty="0" smtClean="0"/>
              <a:t> HST</a:t>
            </a:r>
          </a:p>
          <a:p>
            <a:r>
              <a:rPr lang="fr-FR" sz="2400" baseline="-8000" dirty="0" smtClean="0"/>
              <a:t>* </a:t>
            </a:r>
            <a:r>
              <a:rPr lang="fr-FR" dirty="0" smtClean="0"/>
              <a:t>SHARDS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5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agnitudinesh100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19158" r="7704" b="17149"/>
          <a:stretch/>
        </p:blipFill>
        <p:spPr>
          <a:xfrm>
            <a:off x="423332" y="1256687"/>
            <a:ext cx="8311446" cy="46610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002" y="242670"/>
            <a:ext cx="8198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Bulge + </a:t>
            </a:r>
            <a:r>
              <a:rPr lang="fr-FR" sz="3400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Disk</a:t>
            </a:r>
            <a:r>
              <a:rPr lang="fr-FR" sz="3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3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fr-FR" sz="3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fr-FR" sz="2800" dirty="0" err="1" smtClean="0">
                <a:solidFill>
                  <a:srgbClr val="2F97B5"/>
                </a:solidFill>
              </a:rPr>
              <a:t>Sph</a:t>
            </a:r>
            <a:r>
              <a:rPr lang="fr-FR" sz="2800" dirty="0" smtClean="0">
                <a:solidFill>
                  <a:srgbClr val="2F97B5"/>
                </a:solidFill>
              </a:rPr>
              <a:t> = 0.74   </a:t>
            </a:r>
            <a:r>
              <a:rPr lang="fr-FR" sz="2800" dirty="0" err="1" smtClean="0">
                <a:solidFill>
                  <a:srgbClr val="2F97B5"/>
                </a:solidFill>
              </a:rPr>
              <a:t>Disk</a:t>
            </a:r>
            <a:r>
              <a:rPr lang="fr-FR" sz="2800" dirty="0" smtClean="0">
                <a:solidFill>
                  <a:srgbClr val="2F97B5"/>
                </a:solidFill>
              </a:rPr>
              <a:t> = 0.960</a:t>
            </a:r>
            <a:r>
              <a:rPr lang="fr-FR" sz="3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fr-FR" sz="3400" dirty="0"/>
          </a:p>
        </p:txBody>
      </p:sp>
      <p:sp>
        <p:nvSpPr>
          <p:cNvPr id="8" name="ZoneTexte 7"/>
          <p:cNvSpPr txBox="1"/>
          <p:nvPr/>
        </p:nvSpPr>
        <p:spPr>
          <a:xfrm>
            <a:off x="7058876" y="3492773"/>
            <a:ext cx="112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Z=0.560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377946" y="2966385"/>
            <a:ext cx="1459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  <a:r>
              <a:rPr lang="fr-FR" b="1" dirty="0" smtClean="0"/>
              <a:t>agnitude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118555" y="5929427"/>
            <a:ext cx="254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Wavelenght</a:t>
            </a:r>
            <a:r>
              <a:rPr lang="fr-FR" sz="2000" b="1" dirty="0" smtClean="0"/>
              <a:t> (nm)</a:t>
            </a:r>
            <a:endParaRPr lang="fr-FR" sz="2000" b="1" dirty="0"/>
          </a:p>
        </p:txBody>
      </p:sp>
      <p:pic>
        <p:nvPicPr>
          <p:cNvPr id="3" name="Image 2" descr="stiff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17052" r="24331" b="18302"/>
          <a:stretch/>
        </p:blipFill>
        <p:spPr>
          <a:xfrm>
            <a:off x="6646333" y="3862105"/>
            <a:ext cx="2221116" cy="225777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0779" y="4924778"/>
            <a:ext cx="135466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aseline="-8000" dirty="0"/>
              <a:t>x</a:t>
            </a:r>
            <a:r>
              <a:rPr lang="fr-FR" sz="2400" baseline="-8000" dirty="0" smtClean="0"/>
              <a:t> HST</a:t>
            </a:r>
          </a:p>
          <a:p>
            <a:r>
              <a:rPr lang="fr-FR" sz="2400" baseline="-8000" dirty="0" smtClean="0"/>
              <a:t>* </a:t>
            </a:r>
            <a:r>
              <a:rPr lang="fr-FR" dirty="0" smtClean="0"/>
              <a:t>SHARDS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5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876" y="29331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Future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work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6220" y="2018614"/>
            <a:ext cx="7262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err="1"/>
              <a:t>Run</a:t>
            </a:r>
            <a:r>
              <a:rPr lang="fr-FR" sz="2400" dirty="0"/>
              <a:t> the software on </a:t>
            </a:r>
            <a:r>
              <a:rPr lang="fr-FR" sz="2400" dirty="0" smtClean="0"/>
              <a:t>the </a:t>
            </a:r>
            <a:r>
              <a:rPr lang="fr-FR" sz="2400" dirty="0" err="1" smtClean="0"/>
              <a:t>entire</a:t>
            </a:r>
            <a:r>
              <a:rPr lang="fr-FR" sz="2400" dirty="0" smtClean="0"/>
              <a:t> </a:t>
            </a:r>
            <a:r>
              <a:rPr lang="fr-FR" sz="2400" dirty="0" err="1"/>
              <a:t>sample</a:t>
            </a:r>
            <a:endParaRPr lang="fr-FR" sz="2400" dirty="0"/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err="1" smtClean="0"/>
              <a:t>Photometrical</a:t>
            </a:r>
            <a:r>
              <a:rPr lang="fr-FR" sz="2400" dirty="0" smtClean="0"/>
              <a:t> and </a:t>
            </a:r>
            <a:r>
              <a:rPr lang="fr-FR" sz="2400" dirty="0" err="1" smtClean="0"/>
              <a:t>morphological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sample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bulge + </a:t>
            </a:r>
            <a:r>
              <a:rPr lang="fr-FR" sz="2400" dirty="0" err="1" smtClean="0"/>
              <a:t>disk</a:t>
            </a:r>
            <a:r>
              <a:rPr lang="fr-FR" sz="2400" dirty="0" smtClean="0"/>
              <a:t> </a:t>
            </a:r>
            <a:r>
              <a:rPr lang="fr-FR" sz="2400" dirty="0" err="1" smtClean="0"/>
              <a:t>decomposition</a:t>
            </a:r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err="1"/>
              <a:t>Detailed</a:t>
            </a:r>
            <a:r>
              <a:rPr lang="fr-FR" sz="2400" dirty="0"/>
              <a:t> </a:t>
            </a:r>
            <a:r>
              <a:rPr lang="fr-FR" sz="2400" dirty="0" err="1"/>
              <a:t>SEDs</a:t>
            </a:r>
            <a:r>
              <a:rPr lang="fr-FR" sz="2400" dirty="0"/>
              <a:t> of bulges and </a:t>
            </a:r>
            <a:r>
              <a:rPr lang="fr-FR" sz="2400" dirty="0" err="1"/>
              <a:t>disks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provide</a:t>
            </a:r>
            <a:r>
              <a:rPr lang="fr-FR" sz="2400" dirty="0"/>
              <a:t> </a:t>
            </a:r>
            <a:r>
              <a:rPr lang="fr-FR" sz="2400" dirty="0" smtClean="0"/>
              <a:t>an </a:t>
            </a:r>
            <a:r>
              <a:rPr lang="fr-FR" sz="2400" dirty="0" err="1"/>
              <a:t>accurate</a:t>
            </a:r>
            <a:r>
              <a:rPr lang="fr-FR" sz="2400" dirty="0"/>
              <a:t> </a:t>
            </a:r>
            <a:r>
              <a:rPr lang="fr-FR" sz="2400" dirty="0" err="1"/>
              <a:t>stellar</a:t>
            </a:r>
            <a:r>
              <a:rPr lang="fr-FR" sz="2400" dirty="0"/>
              <a:t> populations </a:t>
            </a:r>
            <a:r>
              <a:rPr lang="fr-FR" sz="2400" dirty="0" err="1"/>
              <a:t>parameters</a:t>
            </a:r>
            <a:r>
              <a:rPr lang="fr-FR" sz="2400" dirty="0"/>
              <a:t> </a:t>
            </a:r>
            <a:r>
              <a:rPr lang="fr-FR" sz="2400" dirty="0" smtClean="0"/>
              <a:t>and help </a:t>
            </a:r>
            <a:r>
              <a:rPr lang="fr-FR" sz="2400" dirty="0" err="1"/>
              <a:t>constraining</a:t>
            </a:r>
            <a:r>
              <a:rPr lang="fr-FR" sz="2400" dirty="0"/>
              <a:t> formation </a:t>
            </a:r>
            <a:r>
              <a:rPr lang="fr-FR" sz="2400" dirty="0" err="1"/>
              <a:t>mechanisms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</a:t>
            </a:r>
            <a:endParaRPr lang="it-IT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3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41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72633" y="5077770"/>
            <a:ext cx="327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err="1" smtClean="0">
                <a:solidFill>
                  <a:schemeClr val="accent6"/>
                </a:solidFill>
              </a:rPr>
              <a:t>Elliptical</a:t>
            </a:r>
            <a:r>
              <a:rPr lang="fr-FR" sz="2400" b="1" u="sng" dirty="0" smtClean="0">
                <a:solidFill>
                  <a:schemeClr val="accent6"/>
                </a:solidFill>
              </a:rPr>
              <a:t> galaxies </a:t>
            </a:r>
            <a:endParaRPr lang="fr-FR" sz="2400" b="1" u="sng" dirty="0">
              <a:solidFill>
                <a:schemeClr val="accent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40614" y="3085748"/>
            <a:ext cx="32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00FF"/>
                </a:solidFill>
              </a:rPr>
              <a:t>Spiral galaxies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707156" y="814736"/>
            <a:ext cx="7942416" cy="5495172"/>
            <a:chOff x="707156" y="984068"/>
            <a:chExt cx="7942416" cy="5495172"/>
          </a:xfrm>
        </p:grpSpPr>
        <p:grpSp>
          <p:nvGrpSpPr>
            <p:cNvPr id="18" name="Grouper 17"/>
            <p:cNvGrpSpPr>
              <a:grpSpLocks noChangeAspect="1"/>
            </p:cNvGrpSpPr>
            <p:nvPr/>
          </p:nvGrpSpPr>
          <p:grpSpPr>
            <a:xfrm>
              <a:off x="707156" y="984068"/>
              <a:ext cx="7942416" cy="5459265"/>
              <a:chOff x="1260915" y="1332230"/>
              <a:chExt cx="6230021" cy="4282240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/>
              <a:srcRect t="-1" b="2007"/>
              <a:stretch/>
            </p:blipFill>
            <p:spPr>
              <a:xfrm>
                <a:off x="2958414" y="3770443"/>
                <a:ext cx="995777" cy="920966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915" y="3022545"/>
                <a:ext cx="907254" cy="759561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4"/>
              <a:srcRect r="7802" b="6998"/>
              <a:stretch/>
            </p:blipFill>
            <p:spPr>
              <a:xfrm>
                <a:off x="3670946" y="1835127"/>
                <a:ext cx="1062557" cy="1120925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0621" y="1332230"/>
                <a:ext cx="1690315" cy="1690315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775" y="1540281"/>
                <a:ext cx="1147546" cy="1191345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349" y="4369412"/>
                <a:ext cx="1349393" cy="1245058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9988" y="4265287"/>
                <a:ext cx="1113361" cy="1138665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2719" y="3136671"/>
                <a:ext cx="835695" cy="733781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59797" y="2425290"/>
                <a:ext cx="884810" cy="943797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7993" y="4121331"/>
                <a:ext cx="1030425" cy="1418701"/>
              </a:xfrm>
              <a:prstGeom prst="rect">
                <a:avLst/>
              </a:prstGeom>
            </p:spPr>
          </p:pic>
        </p:grpSp>
        <p:sp>
          <p:nvSpPr>
            <p:cNvPr id="21" name="ZoneTexte 20"/>
            <p:cNvSpPr txBox="1"/>
            <p:nvPr/>
          </p:nvSpPr>
          <p:spPr>
            <a:xfrm>
              <a:off x="7250534" y="2805938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Sc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70193" y="2530997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Sb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140711" y="2792607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Sa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222312" y="6217630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SBc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355184" y="6088214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SBa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657171" y="5939493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SBb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978760" y="3351629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S0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117901" y="5049218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SB0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24767" y="3851356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E0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007194" y="3954864"/>
              <a:ext cx="646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E5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419972" y="-334847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Hubble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sequence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37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51" y="1781548"/>
            <a:ext cx="816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venir Light"/>
                <a:cs typeface="Avenir Light"/>
              </a:rPr>
              <a:t>How </a:t>
            </a:r>
            <a:r>
              <a:rPr lang="en-US" sz="2400" dirty="0">
                <a:latin typeface="Avenir Light"/>
                <a:cs typeface="Avenir Light"/>
              </a:rPr>
              <a:t>the massive end of the Hubble (~</a:t>
            </a:r>
            <a:r>
              <a:rPr lang="en-US" sz="2400" dirty="0" smtClean="0">
                <a:latin typeface="Avenir Light"/>
                <a:cs typeface="Avenir Light"/>
              </a:rPr>
              <a:t>10</a:t>
            </a:r>
            <a:r>
              <a:rPr lang="en-US" sz="2400" baseline="30000" dirty="0" smtClean="0">
                <a:latin typeface="Avenir Light"/>
                <a:cs typeface="Avenir Light"/>
              </a:rPr>
              <a:t>11</a:t>
            </a:r>
            <a:r>
              <a:rPr lang="en-US" sz="2400" dirty="0" smtClean="0">
                <a:latin typeface="Avenir Light"/>
                <a:cs typeface="Avenir Light"/>
              </a:rPr>
              <a:t>M</a:t>
            </a:r>
            <a:r>
              <a:rPr lang="en-US" sz="2400" baseline="-25000" dirty="0" smtClean="0">
                <a:latin typeface="Avenir Light"/>
                <a:cs typeface="Avenir Light"/>
              </a:rPr>
              <a:t>sun</a:t>
            </a:r>
            <a:r>
              <a:rPr lang="en-US" sz="2400" dirty="0" smtClean="0">
                <a:latin typeface="Avenir Light"/>
                <a:cs typeface="Avenir Light"/>
              </a:rPr>
              <a:t>) </a:t>
            </a:r>
            <a:r>
              <a:rPr lang="en-US" sz="2400" dirty="0">
                <a:latin typeface="Avenir Light"/>
                <a:cs typeface="Avenir Light"/>
              </a:rPr>
              <a:t>sequence emerges and evolves from z~3</a:t>
            </a:r>
            <a:r>
              <a:rPr lang="it-IT" sz="2400" dirty="0">
                <a:latin typeface="Avenir Light"/>
                <a:cs typeface="Avenir Light"/>
              </a:rPr>
              <a:t> </a:t>
            </a:r>
            <a:endParaRPr lang="fr-FR" sz="2400" dirty="0">
              <a:latin typeface="Avenir Light"/>
              <a:cs typeface="Avenir Ligh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2321" y="3816021"/>
            <a:ext cx="2259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GOODS/CANDELS</a:t>
            </a:r>
          </a:p>
          <a:p>
            <a:endParaRPr lang="fr-FR" dirty="0"/>
          </a:p>
          <a:p>
            <a:r>
              <a:rPr lang="fr-FR" dirty="0" smtClean="0"/>
              <a:t>4 </a:t>
            </a:r>
            <a:r>
              <a:rPr lang="fr-FR" dirty="0" err="1" smtClean="0"/>
              <a:t>optical</a:t>
            </a:r>
            <a:r>
              <a:rPr lang="fr-FR" dirty="0" smtClean="0"/>
              <a:t> bands</a:t>
            </a:r>
          </a:p>
          <a:p>
            <a:r>
              <a:rPr lang="fr-FR" dirty="0" smtClean="0"/>
              <a:t>3 </a:t>
            </a:r>
            <a:r>
              <a:rPr lang="fr-FR" dirty="0" err="1" smtClean="0"/>
              <a:t>infrared</a:t>
            </a:r>
            <a:r>
              <a:rPr lang="fr-FR" dirty="0" smtClean="0"/>
              <a:t> bands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523029" y="3816020"/>
            <a:ext cx="214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SHARDS</a:t>
            </a:r>
          </a:p>
          <a:p>
            <a:endParaRPr lang="fr-FR" dirty="0"/>
          </a:p>
          <a:p>
            <a:r>
              <a:rPr lang="fr-FR" dirty="0" smtClean="0"/>
              <a:t>24 </a:t>
            </a:r>
            <a:r>
              <a:rPr lang="fr-FR" dirty="0" err="1" smtClean="0"/>
              <a:t>otpical</a:t>
            </a:r>
            <a:r>
              <a:rPr lang="fr-FR" dirty="0" smtClean="0"/>
              <a:t> bands</a:t>
            </a:r>
            <a:endParaRPr lang="fr-FR" dirty="0"/>
          </a:p>
        </p:txBody>
      </p:sp>
      <p:sp>
        <p:nvSpPr>
          <p:cNvPr id="14" name="Égal 13"/>
          <p:cNvSpPr/>
          <p:nvPr/>
        </p:nvSpPr>
        <p:spPr>
          <a:xfrm>
            <a:off x="5390444" y="3822895"/>
            <a:ext cx="414944" cy="419786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roix 14"/>
          <p:cNvSpPr/>
          <p:nvPr/>
        </p:nvSpPr>
        <p:spPr>
          <a:xfrm>
            <a:off x="2932059" y="3822895"/>
            <a:ext cx="426386" cy="36530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86610" y="3680853"/>
            <a:ext cx="260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Avenir Light"/>
                <a:cs typeface="Avenir Light"/>
              </a:rPr>
              <a:t>Detailed</a:t>
            </a:r>
            <a:r>
              <a:rPr lang="fr-FR" dirty="0" smtClean="0">
                <a:latin typeface="Avenir Light"/>
                <a:cs typeface="Avenir Light"/>
              </a:rPr>
              <a:t> </a:t>
            </a:r>
            <a:r>
              <a:rPr lang="fr-FR" dirty="0" err="1" smtClean="0">
                <a:latin typeface="Avenir Light"/>
                <a:cs typeface="Avenir Light"/>
              </a:rPr>
              <a:t>stellar</a:t>
            </a:r>
            <a:r>
              <a:rPr lang="fr-FR" dirty="0" smtClean="0">
                <a:latin typeface="Avenir Light"/>
                <a:cs typeface="Avenir Light"/>
              </a:rPr>
              <a:t> population of bulges and </a:t>
            </a:r>
            <a:r>
              <a:rPr lang="fr-FR" dirty="0" err="1" smtClean="0">
                <a:latin typeface="Avenir Light"/>
                <a:cs typeface="Avenir Light"/>
              </a:rPr>
              <a:t>disks</a:t>
            </a:r>
            <a:endParaRPr lang="fr-FR" dirty="0">
              <a:latin typeface="Avenir Light"/>
              <a:cs typeface="Avenir Light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75876" y="39314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Aim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 of the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work</a:t>
            </a:r>
            <a:endParaRPr lang="fr-FR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5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006774" y="6466480"/>
            <a:ext cx="431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MegaMorph</a:t>
            </a:r>
            <a:r>
              <a:rPr lang="fr-FR" dirty="0" smtClean="0"/>
              <a:t>, </a:t>
            </a:r>
            <a:r>
              <a:rPr lang="fr-FR" dirty="0" err="1" smtClean="0"/>
              <a:t>Haeussler</a:t>
            </a:r>
            <a:r>
              <a:rPr lang="fr-FR" dirty="0" smtClean="0"/>
              <a:t> </a:t>
            </a:r>
            <a:r>
              <a:rPr lang="fr-FR" dirty="0"/>
              <a:t>et al., 2013</a:t>
            </a:r>
            <a:r>
              <a:rPr lang="fr-FR" dirty="0" smtClean="0"/>
              <a:t>]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00440" y="3106224"/>
            <a:ext cx="4106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GalapagosM</a:t>
            </a:r>
            <a:endParaRPr lang="fr-FR" sz="2400" dirty="0" smtClean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Sextractor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GalfitM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Output catalogue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19972" y="-2925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MegaMorph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èche vers la droite 2"/>
          <p:cNvSpPr/>
          <p:nvPr/>
        </p:nvSpPr>
        <p:spPr>
          <a:xfrm rot="20647042">
            <a:off x="3986332" y="4816601"/>
            <a:ext cx="1326445" cy="124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942467">
            <a:off x="3969400" y="5208888"/>
            <a:ext cx="1326445" cy="124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512356" y="4452806"/>
            <a:ext cx="218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Parameters</a:t>
            </a:r>
            <a:r>
              <a:rPr lang="fr-FR" dirty="0" smtClean="0"/>
              <a:t> values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74893" y="5325850"/>
            <a:ext cx="328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Coefficients of the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19972" y="1181880"/>
            <a:ext cx="854675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MegaMorph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has </a:t>
            </a:r>
            <a:r>
              <a:rPr lang="fr-FR" dirty="0" err="1"/>
              <a:t>produced</a:t>
            </a:r>
            <a:r>
              <a:rPr lang="fr-FR" dirty="0"/>
              <a:t> new versions of </a:t>
            </a:r>
            <a:r>
              <a:rPr lang="fr-FR" dirty="0" err="1" smtClean="0"/>
              <a:t>Galapagos</a:t>
            </a:r>
            <a:r>
              <a:rPr lang="fr-FR" dirty="0" smtClean="0"/>
              <a:t> and </a:t>
            </a:r>
            <a:r>
              <a:rPr lang="fr-FR" dirty="0" err="1" smtClean="0"/>
              <a:t>Galfit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Multi-</a:t>
            </a:r>
            <a:r>
              <a:rPr lang="fr-FR" dirty="0" err="1" smtClean="0"/>
              <a:t>wavelenght</a:t>
            </a:r>
            <a:r>
              <a:rPr lang="fr-FR" dirty="0" smtClean="0"/>
              <a:t> mode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Bulge +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fr-FR" dirty="0" err="1" smtClean="0"/>
              <a:t>decomposition</a:t>
            </a:r>
            <a:endParaRPr lang="fr-FR" dirty="0" smtClean="0"/>
          </a:p>
          <a:p>
            <a:endParaRPr lang="fr-FR" dirty="0">
              <a:solidFill>
                <a:srgbClr val="00000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4211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rsic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8993" r="6236" b="17320"/>
          <a:stretch/>
        </p:blipFill>
        <p:spPr>
          <a:xfrm>
            <a:off x="231424" y="874886"/>
            <a:ext cx="4456451" cy="24783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6200000">
            <a:off x="-537443" y="1697546"/>
            <a:ext cx="134055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Sersic</a:t>
            </a:r>
            <a:r>
              <a:rPr lang="fr-FR" sz="1500" b="1" dirty="0" smtClean="0"/>
              <a:t> index</a:t>
            </a:r>
            <a:endParaRPr lang="fr-FR" sz="15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64059" y="3268040"/>
            <a:ext cx="231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Wavelenght</a:t>
            </a:r>
            <a:r>
              <a:rPr lang="fr-FR" sz="1500" b="1" dirty="0" smtClean="0"/>
              <a:t> (nm)</a:t>
            </a:r>
            <a:endParaRPr lang="fr-FR" sz="1500" b="1" dirty="0"/>
          </a:p>
        </p:txBody>
      </p:sp>
      <p:pic>
        <p:nvPicPr>
          <p:cNvPr id="8" name="Image 7" descr="raggio24a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9164" r="6995" b="17304"/>
          <a:stretch/>
        </p:blipFill>
        <p:spPr>
          <a:xfrm>
            <a:off x="4679462" y="874886"/>
            <a:ext cx="4464538" cy="24783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3994558" y="1765281"/>
            <a:ext cx="1340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R (</a:t>
            </a:r>
            <a:r>
              <a:rPr lang="fr-FR" sz="1500" b="1" dirty="0" err="1" smtClean="0"/>
              <a:t>arcmin</a:t>
            </a:r>
            <a:r>
              <a:rPr lang="fr-FR" sz="1500" b="1" dirty="0" smtClean="0"/>
              <a:t>)</a:t>
            </a:r>
            <a:endParaRPr lang="fr-FR" sz="15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998869" y="3356541"/>
            <a:ext cx="231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Wavelenght</a:t>
            </a:r>
            <a:r>
              <a:rPr lang="fr-FR" sz="1500" b="1" dirty="0" smtClean="0"/>
              <a:t> (nm)</a:t>
            </a:r>
            <a:endParaRPr lang="fr-FR" sz="1500" b="1" dirty="0"/>
          </a:p>
        </p:txBody>
      </p:sp>
      <p:pic>
        <p:nvPicPr>
          <p:cNvPr id="11" name="Image 10" descr="magnitudinesh2a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19373" r="7185" b="17018"/>
          <a:stretch/>
        </p:blipFill>
        <p:spPr>
          <a:xfrm>
            <a:off x="266196" y="3661760"/>
            <a:ext cx="4967112" cy="27798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16200000">
            <a:off x="-542163" y="5017700"/>
            <a:ext cx="1340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magnitude</a:t>
            </a:r>
            <a:endParaRPr lang="fr-FR" sz="15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674502" y="6412777"/>
            <a:ext cx="231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Wavelenght</a:t>
            </a:r>
            <a:r>
              <a:rPr lang="fr-FR" sz="1500" b="1" dirty="0" smtClean="0"/>
              <a:t> (nm)</a:t>
            </a:r>
            <a:endParaRPr lang="fr-FR" sz="1500" b="1" dirty="0"/>
          </a:p>
        </p:txBody>
      </p:sp>
      <p:pic>
        <p:nvPicPr>
          <p:cNvPr id="14" name="Image 13" descr="stiff.t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13990" r="17203" b="11744"/>
          <a:stretch/>
        </p:blipFill>
        <p:spPr>
          <a:xfrm>
            <a:off x="5998869" y="4319221"/>
            <a:ext cx="2670194" cy="23117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76653" y="3908781"/>
            <a:ext cx="112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Z=0.36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-25386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CANDELS data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03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ersic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19025" r="4887" b="17213"/>
          <a:stretch/>
        </p:blipFill>
        <p:spPr>
          <a:xfrm>
            <a:off x="294417" y="728038"/>
            <a:ext cx="5067805" cy="279543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85271" y="819518"/>
            <a:ext cx="760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537443" y="1697546"/>
            <a:ext cx="134055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Sersic</a:t>
            </a:r>
            <a:r>
              <a:rPr lang="fr-FR" sz="1500" b="1" dirty="0" smtClean="0"/>
              <a:t> index</a:t>
            </a:r>
            <a:endParaRPr lang="fr-FR" sz="15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18059" y="3656791"/>
            <a:ext cx="231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Wavelenght</a:t>
            </a:r>
            <a:r>
              <a:rPr lang="fr-FR" sz="1500" b="1" dirty="0" smtClean="0"/>
              <a:t> (nm)</a:t>
            </a:r>
            <a:endParaRPr lang="fr-FR" sz="1500" b="1" dirty="0"/>
          </a:p>
        </p:txBody>
      </p:sp>
      <p:pic>
        <p:nvPicPr>
          <p:cNvPr id="13" name="Image 12" descr="magnitudinesh2a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19342" r="7464" b="17078"/>
          <a:stretch/>
        </p:blipFill>
        <p:spPr>
          <a:xfrm>
            <a:off x="3795888" y="3586236"/>
            <a:ext cx="5185733" cy="29081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16200000">
            <a:off x="2943281" y="4958201"/>
            <a:ext cx="1340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magnitude</a:t>
            </a:r>
            <a:endParaRPr lang="fr-FR" sz="15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512725" y="6494388"/>
            <a:ext cx="2311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Wavelenght</a:t>
            </a:r>
            <a:r>
              <a:rPr lang="fr-FR" sz="1500" b="1" dirty="0" smtClean="0"/>
              <a:t> (nm)</a:t>
            </a:r>
            <a:endParaRPr lang="fr-FR" sz="1500" b="1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-352637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CANDELS data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0992" y="1474966"/>
            <a:ext cx="2968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   </a:t>
            </a:r>
            <a:r>
              <a:rPr lang="fr-FR" dirty="0" err="1" smtClean="0"/>
              <a:t>Interpolated</a:t>
            </a:r>
            <a:r>
              <a:rPr lang="fr-FR" dirty="0" smtClean="0"/>
              <a:t> </a:t>
            </a:r>
            <a:r>
              <a:rPr lang="fr-FR" dirty="0"/>
              <a:t>values for </a:t>
            </a:r>
            <a:r>
              <a:rPr lang="fr-FR" dirty="0" err="1" smtClean="0"/>
              <a:t>Shards</a:t>
            </a:r>
            <a:r>
              <a:rPr lang="fr-FR" dirty="0" smtClean="0"/>
              <a:t> bands</a:t>
            </a:r>
            <a:endParaRPr lang="fr-FR" dirty="0"/>
          </a:p>
          <a:p>
            <a:r>
              <a:rPr lang="fr-FR" dirty="0" smtClean="0">
                <a:solidFill>
                  <a:srgbClr val="3366FF"/>
                </a:solidFill>
              </a:rPr>
              <a:t>x   </a:t>
            </a:r>
            <a:r>
              <a:rPr lang="fr-FR" dirty="0" err="1" smtClean="0"/>
              <a:t>Hst</a:t>
            </a:r>
            <a:endParaRPr lang="fr-FR" dirty="0"/>
          </a:p>
        </p:txBody>
      </p:sp>
      <p:sp>
        <p:nvSpPr>
          <p:cNvPr id="19" name="Décision 18"/>
          <p:cNvSpPr>
            <a:spLocks noChangeAspect="1"/>
          </p:cNvSpPr>
          <p:nvPr/>
        </p:nvSpPr>
        <p:spPr>
          <a:xfrm>
            <a:off x="5915636" y="1632959"/>
            <a:ext cx="114846" cy="112321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031771" y="3704664"/>
            <a:ext cx="760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8028651" y="3857064"/>
            <a:ext cx="760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6086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7656" y="-315756"/>
            <a:ext cx="8042276" cy="133695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CANDELS+SHARDS data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Image 9" descr="magnitudinesh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19367" r="8778" b="16994"/>
          <a:stretch/>
        </p:blipFill>
        <p:spPr>
          <a:xfrm>
            <a:off x="189279" y="1117220"/>
            <a:ext cx="8685780" cy="48223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6200000">
            <a:off x="-426114" y="2980498"/>
            <a:ext cx="1459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  <a:r>
              <a:rPr lang="fr-FR" b="1" dirty="0" smtClean="0"/>
              <a:t>agnitude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048000" y="5910112"/>
            <a:ext cx="254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Wavelenght</a:t>
            </a:r>
            <a:r>
              <a:rPr lang="fr-FR" sz="2000" b="1" dirty="0" smtClean="0"/>
              <a:t> (nm)</a:t>
            </a:r>
            <a:endParaRPr lang="fr-FR" sz="2000" b="1" dirty="0"/>
          </a:p>
        </p:txBody>
      </p:sp>
      <p:pic>
        <p:nvPicPr>
          <p:cNvPr id="17" name="Image 16" descr="stiff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13990" r="17203" b="11744"/>
          <a:stretch/>
        </p:blipFill>
        <p:spPr>
          <a:xfrm>
            <a:off x="6304474" y="3712446"/>
            <a:ext cx="2670194" cy="231177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44764" y="3285451"/>
            <a:ext cx="112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Z=0.36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60779" y="4924778"/>
            <a:ext cx="135466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aseline="-8000" dirty="0"/>
              <a:t>x</a:t>
            </a:r>
            <a:r>
              <a:rPr lang="fr-FR" sz="2400" baseline="-8000" dirty="0" smtClean="0"/>
              <a:t> HST</a:t>
            </a:r>
          </a:p>
          <a:p>
            <a:r>
              <a:rPr lang="fr-FR" sz="2400" baseline="-8000" dirty="0" smtClean="0"/>
              <a:t>* </a:t>
            </a:r>
            <a:r>
              <a:rPr lang="fr-FR" dirty="0" smtClean="0"/>
              <a:t>SHARDS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7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580" y="1042246"/>
            <a:ext cx="7757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Reconstruct</a:t>
            </a:r>
            <a:r>
              <a:rPr lang="fr-FR" sz="2400" dirty="0" smtClean="0"/>
              <a:t> the </a:t>
            </a:r>
            <a:r>
              <a:rPr lang="fr-FR" sz="2400" dirty="0" err="1" smtClean="0"/>
              <a:t>visual</a:t>
            </a:r>
            <a:r>
              <a:rPr lang="fr-FR" sz="2400" dirty="0" smtClean="0"/>
              <a:t> </a:t>
            </a:r>
            <a:r>
              <a:rPr lang="fr-FR" sz="2400" dirty="0" err="1" smtClean="0"/>
              <a:t>morphological</a:t>
            </a:r>
            <a:r>
              <a:rPr lang="fr-FR" sz="2400" dirty="0" smtClean="0"/>
              <a:t> classification :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err="1"/>
              <a:t>D</a:t>
            </a:r>
            <a:r>
              <a:rPr lang="fr-FR" sz="2400" dirty="0" err="1" smtClean="0"/>
              <a:t>isk</a:t>
            </a:r>
            <a:r>
              <a:rPr lang="fr-FR" sz="2400" dirty="0" smtClean="0"/>
              <a:t> </a:t>
            </a:r>
            <a:r>
              <a:rPr lang="fr-FR" sz="2400" dirty="0" err="1" smtClean="0"/>
              <a:t>dominated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Bulge </a:t>
            </a:r>
            <a:r>
              <a:rPr lang="fr-FR" sz="2400" dirty="0" err="1" smtClean="0"/>
              <a:t>dominated</a:t>
            </a:r>
            <a:endParaRPr lang="fr-FR" sz="2400" dirty="0" smtClean="0"/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err="1" smtClean="0"/>
              <a:t>Bulge+disk</a:t>
            </a:r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10" name="Image 9" descr="stiff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17052" r="24331" b="18302"/>
          <a:stretch/>
        </p:blipFill>
        <p:spPr>
          <a:xfrm>
            <a:off x="3722498" y="4678976"/>
            <a:ext cx="1869798" cy="1900662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8111" y="-334847"/>
            <a:ext cx="8607778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Morphologies of the galaxies</a:t>
            </a:r>
            <a:endParaRPr lang="fr-FR" b="1" dirty="0">
              <a:solidFill>
                <a:schemeClr val="bg2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50996" y="6488668"/>
            <a:ext cx="309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[Huertas-</a:t>
            </a:r>
            <a:r>
              <a:rPr lang="fr-FR" dirty="0" err="1" smtClean="0"/>
              <a:t>Company</a:t>
            </a:r>
            <a:r>
              <a:rPr lang="fr-FR" dirty="0" smtClean="0"/>
              <a:t> 2015] </a:t>
            </a:r>
            <a:endParaRPr lang="fr-FR" dirty="0"/>
          </a:p>
        </p:txBody>
      </p:sp>
      <p:pic>
        <p:nvPicPr>
          <p:cNvPr id="14" name="Image 13" descr="ciao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30417" r="45488" b="32020"/>
          <a:stretch/>
        </p:blipFill>
        <p:spPr>
          <a:xfrm>
            <a:off x="3910084" y="2075453"/>
            <a:ext cx="1784484" cy="1724197"/>
          </a:xfrm>
          <a:prstGeom prst="rect">
            <a:avLst/>
          </a:prstGeom>
        </p:spPr>
      </p:pic>
      <p:pic>
        <p:nvPicPr>
          <p:cNvPr id="9" name="Image 8" descr="stiff.t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2680" r="17204" b="22189"/>
          <a:stretch/>
        </p:blipFill>
        <p:spPr>
          <a:xfrm>
            <a:off x="4300048" y="3400779"/>
            <a:ext cx="1659134" cy="14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magnitudinesh2a3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19342" r="8100" b="17284"/>
          <a:stretch/>
        </p:blipFill>
        <p:spPr>
          <a:xfrm>
            <a:off x="484731" y="1119977"/>
            <a:ext cx="8383531" cy="4722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0389" y="244773"/>
            <a:ext cx="83446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Disk</a:t>
            </a:r>
            <a:r>
              <a:rPr lang="fr-FR" sz="3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fr-FR" sz="3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fr-FR" sz="2800" dirty="0" err="1" smtClean="0">
                <a:solidFill>
                  <a:schemeClr val="bg2">
                    <a:lumMod val="50000"/>
                  </a:schemeClr>
                </a:solidFill>
              </a:rPr>
              <a:t>Sph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 = 0.02   </a:t>
            </a:r>
            <a:r>
              <a:rPr lang="fr-FR" sz="2800" dirty="0" err="1" smtClean="0">
                <a:solidFill>
                  <a:schemeClr val="bg2">
                    <a:lumMod val="50000"/>
                  </a:schemeClr>
                </a:solidFill>
              </a:rPr>
              <a:t>Disk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 = 1.00</a:t>
            </a:r>
            <a:r>
              <a:rPr lang="fr-FR" sz="3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F97B5"/>
                </a:solidFill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fr-FR" sz="3400" dirty="0">
              <a:solidFill>
                <a:srgbClr val="2F97B5"/>
              </a:solidFill>
            </a:endParaRPr>
          </a:p>
          <a:p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347283" y="2965606"/>
            <a:ext cx="1459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  <a:r>
              <a:rPr lang="fr-FR" b="1" dirty="0" smtClean="0"/>
              <a:t>agnitude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042165" y="5979886"/>
            <a:ext cx="254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Wavelenght</a:t>
            </a:r>
            <a:r>
              <a:rPr lang="fr-FR" sz="2000" b="1" dirty="0" smtClean="0"/>
              <a:t> (nm)</a:t>
            </a:r>
            <a:endParaRPr lang="fr-FR" sz="2000" b="1" dirty="0"/>
          </a:p>
        </p:txBody>
      </p:sp>
      <p:pic>
        <p:nvPicPr>
          <p:cNvPr id="13" name="Image 12" descr="ciao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30417" r="45488" b="32020"/>
          <a:stretch/>
        </p:blipFill>
        <p:spPr>
          <a:xfrm>
            <a:off x="6491485" y="3697242"/>
            <a:ext cx="2376777" cy="229648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205320" y="2477211"/>
            <a:ext cx="1374612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aseline="-8000" dirty="0"/>
              <a:t>x</a:t>
            </a:r>
            <a:r>
              <a:rPr lang="fr-FR" sz="2400" baseline="-8000" dirty="0" smtClean="0"/>
              <a:t> HST</a:t>
            </a:r>
          </a:p>
          <a:p>
            <a:r>
              <a:rPr lang="fr-FR" sz="2400" baseline="-8000" dirty="0" smtClean="0"/>
              <a:t>* </a:t>
            </a:r>
            <a:r>
              <a:rPr lang="fr-FR" dirty="0" smtClean="0"/>
              <a:t>SHARDS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171766" y="3182186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Z=0.3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9958</TotalTime>
  <Words>403</Words>
  <Application>Microsoft Macintosh PowerPoint</Application>
  <PresentationFormat>Présentation à l'écran (4:3)</PresentationFormat>
  <Paragraphs>117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Brise</vt:lpstr>
      <vt:lpstr>The assembly of most massive galaxies seen by Shards and Candels</vt:lpstr>
      <vt:lpstr>Hubble sequence</vt:lpstr>
      <vt:lpstr>Aim of the work</vt:lpstr>
      <vt:lpstr>Présentation PowerPoint</vt:lpstr>
      <vt:lpstr>CANDELS data</vt:lpstr>
      <vt:lpstr>CANDELS data</vt:lpstr>
      <vt:lpstr>CANDELS+SHARDS data</vt:lpstr>
      <vt:lpstr>Morphologies of the galaxies</vt:lpstr>
      <vt:lpstr>Présentation PowerPoint</vt:lpstr>
      <vt:lpstr>Présentation PowerPoint</vt:lpstr>
      <vt:lpstr>Présentation PowerPoint</vt:lpstr>
      <vt:lpstr>Future work…</vt:lpstr>
      <vt:lpstr>Présentation PowerPoint</vt:lpstr>
    </vt:vector>
  </TitlesOfParts>
  <Company>Observatoire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assembly of most massive galaxies seen by  Candels and Shards</dc:title>
  <dc:creator>paola dimauro</dc:creator>
  <cp:lastModifiedBy>paola dimauro</cp:lastModifiedBy>
  <cp:revision>123</cp:revision>
  <dcterms:created xsi:type="dcterms:W3CDTF">2015-04-23T09:45:57Z</dcterms:created>
  <dcterms:modified xsi:type="dcterms:W3CDTF">2015-05-14T11:31:56Z</dcterms:modified>
</cp:coreProperties>
</file>