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3" r:id="rId2"/>
    <p:sldId id="289" r:id="rId3"/>
    <p:sldId id="290" r:id="rId4"/>
    <p:sldId id="274" r:id="rId5"/>
    <p:sldId id="275" r:id="rId6"/>
    <p:sldId id="257" r:id="rId7"/>
    <p:sldId id="258" r:id="rId8"/>
    <p:sldId id="259" r:id="rId9"/>
    <p:sldId id="264" r:id="rId10"/>
    <p:sldId id="265" r:id="rId11"/>
    <p:sldId id="286" r:id="rId12"/>
    <p:sldId id="266" r:id="rId13"/>
    <p:sldId id="267" r:id="rId14"/>
    <p:sldId id="269" r:id="rId15"/>
    <p:sldId id="268" r:id="rId16"/>
    <p:sldId id="270" r:id="rId17"/>
    <p:sldId id="276" r:id="rId18"/>
    <p:sldId id="277" r:id="rId19"/>
    <p:sldId id="278" r:id="rId20"/>
    <p:sldId id="279" r:id="rId21"/>
    <p:sldId id="271" r:id="rId22"/>
    <p:sldId id="272" r:id="rId23"/>
    <p:sldId id="287" r:id="rId24"/>
    <p:sldId id="262" r:id="rId25"/>
    <p:sldId id="261" r:id="rId26"/>
    <p:sldId id="263" r:id="rId27"/>
    <p:sldId id="284" r:id="rId28"/>
    <p:sldId id="280" r:id="rId29"/>
    <p:sldId id="283" r:id="rId30"/>
    <p:sldId id="285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EB"/>
    <a:srgbClr val="7AF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19" autoAdjust="0"/>
  </p:normalViewPr>
  <p:slideViewPr>
    <p:cSldViewPr snapToGrid="0" snapToObjects="1">
      <p:cViewPr varScale="1">
        <p:scale>
          <a:sx n="60" d="100"/>
          <a:sy n="60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35715-4C9B-2044-9FA8-A3D9BE80E2FF}" type="datetimeFigureOut">
              <a:rPr lang="es-ES" smtClean="0"/>
              <a:t>14/05/15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Haga clic para modificar el estilo de texto del patrón</a:t>
            </a:r>
          </a:p>
          <a:p>
            <a:pPr lvl="1"/>
            <a:r>
              <a:rPr lang="en-CA" smtClean="0"/>
              <a:t>Segundo nivel</a:t>
            </a:r>
          </a:p>
          <a:p>
            <a:pPr lvl="2"/>
            <a:r>
              <a:rPr lang="en-CA" smtClean="0"/>
              <a:t>Tercer nivel</a:t>
            </a:r>
          </a:p>
          <a:p>
            <a:pPr lvl="3"/>
            <a:r>
              <a:rPr lang="en-CA" smtClean="0"/>
              <a:t>Cuarto nivel</a:t>
            </a:r>
          </a:p>
          <a:p>
            <a:pPr lvl="4"/>
            <a:r>
              <a:rPr lang="en-CA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386F4-C7C7-7642-8833-4AA7C75107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Esto es a </a:t>
            </a:r>
            <a:r>
              <a:rPr lang="es-ES" dirty="0" err="1" smtClean="0"/>
              <a:t>redhisft</a:t>
            </a:r>
            <a:r>
              <a:rPr lang="es-ES" dirty="0" smtClean="0"/>
              <a:t> 1.0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86F4-C7C7-7642-8833-4AA7C751076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66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Amarillo [</a:t>
            </a:r>
            <a:r>
              <a:rPr lang="es-ES" dirty="0" err="1" smtClean="0"/>
              <a:t>alpha</a:t>
            </a:r>
            <a:r>
              <a:rPr lang="es-ES" dirty="0" smtClean="0"/>
              <a:t>/Fe] </a:t>
            </a:r>
            <a:r>
              <a:rPr lang="es-ES" dirty="0" err="1" smtClean="0"/>
              <a:t>enhanced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86F4-C7C7-7642-8833-4AA7C751076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66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F772-F941 (</a:t>
            </a:r>
            <a:r>
              <a:rPr lang="es-ES" dirty="0" err="1" smtClean="0"/>
              <a:t>quiza</a:t>
            </a:r>
            <a:r>
              <a:rPr lang="es-ES" dirty="0" smtClean="0"/>
              <a:t> poner… tiene bastante </a:t>
            </a:r>
            <a:r>
              <a:rPr lang="es-ES" dirty="0" err="1" smtClean="0"/>
              <a:t>sensitivity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alpha</a:t>
            </a:r>
            <a:r>
              <a:rPr lang="es-ES" dirty="0" smtClean="0"/>
              <a:t>/fe</a:t>
            </a:r>
            <a:r>
              <a:rPr lang="es-ES" baseline="0" dirty="0" smtClean="0"/>
              <a:t> pero hay que conocer edad y </a:t>
            </a:r>
            <a:r>
              <a:rPr lang="es-ES" baseline="0" dirty="0" err="1" smtClean="0"/>
              <a:t>metalicidad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F789-F883 (no depende de </a:t>
            </a:r>
            <a:r>
              <a:rPr lang="es-ES" baseline="0" dirty="0" err="1" smtClean="0"/>
              <a:t>alpha</a:t>
            </a:r>
            <a:r>
              <a:rPr lang="es-ES" baseline="0" dirty="0" smtClean="0"/>
              <a:t>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86F4-C7C7-7642-8833-4AA7C751076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50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14/05/15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Haga clic para modificar el estilo de texto del patrón</a:t>
            </a:r>
          </a:p>
          <a:p>
            <a:pPr lvl="1"/>
            <a:r>
              <a:rPr lang="en-CA" smtClean="0"/>
              <a:t>Segundo nivel</a:t>
            </a:r>
          </a:p>
          <a:p>
            <a:pPr lvl="2"/>
            <a:r>
              <a:rPr lang="en-CA" smtClean="0"/>
              <a:t>Tercer nivel</a:t>
            </a:r>
          </a:p>
          <a:p>
            <a:pPr lvl="3"/>
            <a:r>
              <a:rPr lang="en-CA" smtClean="0"/>
              <a:t>Cuarto nivel</a:t>
            </a:r>
          </a:p>
          <a:p>
            <a:pPr lvl="4"/>
            <a:r>
              <a:rPr lang="en-CA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Haga clic para modificar el estilo de texto del patrón</a:t>
            </a:r>
          </a:p>
          <a:p>
            <a:pPr lvl="1"/>
            <a:r>
              <a:rPr lang="en-CA" smtClean="0"/>
              <a:t>Segundo nivel</a:t>
            </a:r>
          </a:p>
          <a:p>
            <a:pPr lvl="2"/>
            <a:r>
              <a:rPr lang="en-CA" smtClean="0"/>
              <a:t>Tercer nivel</a:t>
            </a:r>
          </a:p>
          <a:p>
            <a:pPr lvl="3"/>
            <a:r>
              <a:rPr lang="en-CA" smtClean="0"/>
              <a:t>Cuarto nivel</a:t>
            </a:r>
          </a:p>
          <a:p>
            <a:pPr lvl="4"/>
            <a:r>
              <a:rPr lang="en-CA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Haga clic para modificar el estilo de texto del patrón</a:t>
            </a:r>
          </a:p>
          <a:p>
            <a:pPr lvl="1"/>
            <a:r>
              <a:rPr lang="en-CA" smtClean="0"/>
              <a:t>Segundo nivel</a:t>
            </a:r>
          </a:p>
          <a:p>
            <a:pPr lvl="2"/>
            <a:r>
              <a:rPr lang="en-CA" smtClean="0"/>
              <a:t>Tercer nivel</a:t>
            </a:r>
          </a:p>
          <a:p>
            <a:pPr lvl="3"/>
            <a:r>
              <a:rPr lang="en-CA" smtClean="0"/>
              <a:t>Cuarto nivel</a:t>
            </a:r>
          </a:p>
          <a:p>
            <a:pPr lvl="4"/>
            <a:r>
              <a:rPr lang="en-CA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Haga clic para modificar el estilo de texto del patrón</a:t>
            </a:r>
          </a:p>
          <a:p>
            <a:pPr lvl="1"/>
            <a:r>
              <a:rPr lang="en-CA" smtClean="0"/>
              <a:t>Segundo nivel</a:t>
            </a:r>
          </a:p>
          <a:p>
            <a:pPr lvl="2"/>
            <a:r>
              <a:rPr lang="en-CA" smtClean="0"/>
              <a:t>Tercer nivel</a:t>
            </a:r>
          </a:p>
          <a:p>
            <a:pPr lvl="3"/>
            <a:r>
              <a:rPr lang="en-CA" smtClean="0"/>
              <a:t>Cuarto nivel</a:t>
            </a:r>
          </a:p>
          <a:p>
            <a:pPr lvl="4"/>
            <a:r>
              <a:rPr lang="en-CA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 smtClean="0"/>
              <a:t>Haga clic para modificar el estilo de texto del patrón</a:t>
            </a:r>
          </a:p>
          <a:p>
            <a:pPr lvl="1"/>
            <a:r>
              <a:rPr lang="en-CA" smtClean="0"/>
              <a:t>Segundo nivel</a:t>
            </a:r>
          </a:p>
          <a:p>
            <a:pPr lvl="2"/>
            <a:r>
              <a:rPr lang="en-CA" smtClean="0"/>
              <a:t>Tercer nivel</a:t>
            </a:r>
          </a:p>
          <a:p>
            <a:pPr lvl="3"/>
            <a:r>
              <a:rPr lang="en-CA" smtClean="0"/>
              <a:t>Cuarto nivel</a:t>
            </a:r>
          </a:p>
          <a:p>
            <a:pPr lvl="4"/>
            <a:r>
              <a:rPr lang="en-CA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14/05/15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 smtClean="0"/>
              <a:t>Haga clic para modificar el estilo de texto del patrón</a:t>
            </a:r>
          </a:p>
          <a:p>
            <a:pPr lvl="1"/>
            <a:r>
              <a:rPr lang="en-CA" smtClean="0"/>
              <a:t>Segundo nivel</a:t>
            </a:r>
          </a:p>
          <a:p>
            <a:pPr lvl="2"/>
            <a:r>
              <a:rPr lang="en-CA" smtClean="0"/>
              <a:t>Tercer nivel</a:t>
            </a:r>
          </a:p>
          <a:p>
            <a:pPr lvl="3"/>
            <a:r>
              <a:rPr lang="en-CA" smtClean="0"/>
              <a:t>Cuarto nivel</a:t>
            </a:r>
          </a:p>
          <a:p>
            <a:pPr lvl="4"/>
            <a:r>
              <a:rPr lang="en-CA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 smtClean="0"/>
              <a:t>Haga clic para modificar el estilo de texto del patrón</a:t>
            </a:r>
          </a:p>
          <a:p>
            <a:pPr lvl="1"/>
            <a:r>
              <a:rPr lang="en-CA" smtClean="0"/>
              <a:t>Segundo nivel</a:t>
            </a:r>
          </a:p>
          <a:p>
            <a:pPr lvl="2"/>
            <a:r>
              <a:rPr lang="en-CA" smtClean="0"/>
              <a:t>Tercer nivel</a:t>
            </a:r>
          </a:p>
          <a:p>
            <a:pPr lvl="3"/>
            <a:r>
              <a:rPr lang="en-CA" smtClean="0"/>
              <a:t>Cuarto nivel</a:t>
            </a:r>
          </a:p>
          <a:p>
            <a:pPr lvl="4"/>
            <a:r>
              <a:rPr lang="en-CA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14/05/15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14/05/15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Haga clic para modificar el estilo de texto del patrón</a:t>
            </a:r>
          </a:p>
          <a:p>
            <a:pPr lvl="1"/>
            <a:r>
              <a:rPr lang="en-CA" smtClean="0"/>
              <a:t>Segundo nivel</a:t>
            </a:r>
          </a:p>
          <a:p>
            <a:pPr lvl="2"/>
            <a:r>
              <a:rPr lang="en-CA" smtClean="0"/>
              <a:t>Tercer nivel</a:t>
            </a:r>
          </a:p>
          <a:p>
            <a:pPr lvl="3"/>
            <a:r>
              <a:rPr lang="en-CA" smtClean="0"/>
              <a:t>Cuarto nivel</a:t>
            </a:r>
          </a:p>
          <a:p>
            <a:pPr lvl="4"/>
            <a:r>
              <a:rPr lang="en-CA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Haga clic para modificar el estilo de texto del patrón</a:t>
            </a:r>
          </a:p>
          <a:p>
            <a:pPr lvl="1"/>
            <a:r>
              <a:rPr lang="en-CA" smtClean="0"/>
              <a:t>Segundo nivel</a:t>
            </a:r>
          </a:p>
          <a:p>
            <a:pPr lvl="2"/>
            <a:r>
              <a:rPr lang="en-CA" smtClean="0"/>
              <a:t>Tercer nivel</a:t>
            </a:r>
          </a:p>
          <a:p>
            <a:pPr lvl="3"/>
            <a:r>
              <a:rPr lang="en-CA" smtClean="0"/>
              <a:t>Cuarto nivel</a:t>
            </a:r>
          </a:p>
          <a:p>
            <a:pPr lvl="4"/>
            <a:r>
              <a:rPr lang="en-CA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14/05/15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Relationship Id="rId3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Relationship Id="rId3" Type="http://schemas.openxmlformats.org/officeDocument/2006/relationships/image" Target="../media/image2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9867"/>
          </a:xfrm>
        </p:spPr>
        <p:txBody>
          <a:bodyPr/>
          <a:lstStyle/>
          <a:p>
            <a:r>
              <a:rPr lang="es-ES" sz="4000" dirty="0" smtClean="0">
                <a:solidFill>
                  <a:srgbClr val="BFC8E1"/>
                </a:solidFill>
              </a:rPr>
              <a:t>SF </a:t>
            </a:r>
            <a:r>
              <a:rPr lang="es-ES" sz="4000" dirty="0" err="1" smtClean="0">
                <a:solidFill>
                  <a:srgbClr val="BFC8E1"/>
                </a:solidFill>
              </a:rPr>
              <a:t>timescale</a:t>
            </a:r>
            <a:r>
              <a:rPr lang="es-ES" sz="4000" dirty="0" smtClean="0">
                <a:solidFill>
                  <a:srgbClr val="BFC8E1"/>
                </a:solidFill>
              </a:rPr>
              <a:t> </a:t>
            </a:r>
            <a:r>
              <a:rPr lang="es-ES" sz="4000" dirty="0" err="1" smtClean="0">
                <a:solidFill>
                  <a:srgbClr val="BFC8E1"/>
                </a:solidFill>
              </a:rPr>
              <a:t>from</a:t>
            </a:r>
            <a:r>
              <a:rPr lang="es-ES" sz="4000" dirty="0" smtClean="0">
                <a:solidFill>
                  <a:srgbClr val="BFC8E1"/>
                </a:solidFill>
              </a:rPr>
              <a:t> [</a:t>
            </a:r>
            <a:r>
              <a:rPr lang="es-ES" sz="4000" dirty="0" err="1" smtClean="0">
                <a:solidFill>
                  <a:srgbClr val="BFC8E1"/>
                </a:solidFill>
              </a:rPr>
              <a:t>alpha</a:t>
            </a:r>
            <a:r>
              <a:rPr lang="es-ES" sz="4000" dirty="0" smtClean="0">
                <a:solidFill>
                  <a:srgbClr val="BFC8E1"/>
                </a:solidFill>
              </a:rPr>
              <a:t>/Fe]</a:t>
            </a:r>
            <a:endParaRPr lang="es-ES" sz="4000" dirty="0">
              <a:solidFill>
                <a:srgbClr val="BFC8E1"/>
              </a:solidFill>
            </a:endParaRPr>
          </a:p>
        </p:txBody>
      </p:sp>
      <p:pic>
        <p:nvPicPr>
          <p:cNvPr id="4" name="Imagen 3" descr="sfh_mgf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20" y="1412371"/>
            <a:ext cx="4261779" cy="47589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201" y="1845733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7AF929"/>
                </a:solidFill>
              </a:rPr>
              <a:t>SNII </a:t>
            </a:r>
            <a:r>
              <a:rPr lang="es-ES" sz="2000" dirty="0" err="1" smtClean="0">
                <a:solidFill>
                  <a:srgbClr val="7AF929"/>
                </a:solidFill>
              </a:rPr>
              <a:t>release</a:t>
            </a:r>
            <a:r>
              <a:rPr lang="es-ES" sz="2000" dirty="0" smtClean="0">
                <a:solidFill>
                  <a:srgbClr val="7AF929"/>
                </a:solidFill>
              </a:rPr>
              <a:t> </a:t>
            </a:r>
            <a:r>
              <a:rPr lang="es-ES" sz="2000" dirty="0" err="1" smtClean="0">
                <a:solidFill>
                  <a:srgbClr val="7AF929"/>
                </a:solidFill>
              </a:rPr>
              <a:t>most</a:t>
            </a:r>
            <a:r>
              <a:rPr lang="es-ES" sz="2000" dirty="0" smtClean="0">
                <a:solidFill>
                  <a:srgbClr val="7AF929"/>
                </a:solidFill>
              </a:rPr>
              <a:t> </a:t>
            </a:r>
            <a:r>
              <a:rPr lang="es-ES" sz="2000" dirty="0" err="1" smtClean="0">
                <a:solidFill>
                  <a:srgbClr val="7AF929"/>
                </a:solidFill>
              </a:rPr>
              <a:t>alpha</a:t>
            </a:r>
            <a:r>
              <a:rPr lang="es-ES" sz="2000" dirty="0" smtClean="0">
                <a:solidFill>
                  <a:srgbClr val="7AF929"/>
                </a:solidFill>
              </a:rPr>
              <a:t> –</a:t>
            </a:r>
            <a:r>
              <a:rPr lang="es-ES" sz="2000" dirty="0" err="1" smtClean="0">
                <a:solidFill>
                  <a:srgbClr val="7AF929"/>
                </a:solidFill>
              </a:rPr>
              <a:t>elements</a:t>
            </a:r>
            <a:r>
              <a:rPr lang="es-ES" sz="2000" dirty="0" smtClean="0">
                <a:solidFill>
                  <a:srgbClr val="7AF929"/>
                </a:solidFill>
              </a:rPr>
              <a:t> </a:t>
            </a:r>
          </a:p>
          <a:p>
            <a:endParaRPr lang="es-ES" sz="2000" dirty="0" smtClean="0">
              <a:solidFill>
                <a:srgbClr val="7AF929"/>
              </a:solidFill>
            </a:endParaRPr>
          </a:p>
          <a:p>
            <a:r>
              <a:rPr lang="es-ES" sz="2000" dirty="0" err="1" smtClean="0">
                <a:solidFill>
                  <a:srgbClr val="FF0000"/>
                </a:solidFill>
              </a:rPr>
              <a:t>SNIa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release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most</a:t>
            </a:r>
            <a:r>
              <a:rPr lang="es-ES" sz="2000" dirty="0" smtClean="0">
                <a:solidFill>
                  <a:srgbClr val="FF0000"/>
                </a:solidFill>
              </a:rPr>
              <a:t> Fe-</a:t>
            </a:r>
            <a:r>
              <a:rPr lang="es-ES" sz="2000" dirty="0" err="1" smtClean="0">
                <a:solidFill>
                  <a:srgbClr val="FF0000"/>
                </a:solidFill>
              </a:rPr>
              <a:t>peak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elements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2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plot_presentacion_z1.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03200"/>
            <a:ext cx="8280400" cy="6438900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5704206" y="1403909"/>
            <a:ext cx="779872" cy="0"/>
          </a:xfrm>
          <a:prstGeom prst="line">
            <a:avLst/>
          </a:prstGeom>
          <a:ln>
            <a:solidFill>
              <a:srgbClr val="7AF9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5767478" y="1667729"/>
            <a:ext cx="779872" cy="0"/>
          </a:xfrm>
          <a:prstGeom prst="line">
            <a:avLst/>
          </a:prstGeom>
          <a:ln>
            <a:solidFill>
              <a:srgbClr val="7AF92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5763904" y="1931549"/>
            <a:ext cx="779872" cy="0"/>
          </a:xfrm>
          <a:prstGeom prst="line">
            <a:avLst/>
          </a:prstGeom>
          <a:ln>
            <a:solidFill>
              <a:srgbClr val="7AF929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715766" y="2217653"/>
            <a:ext cx="779872" cy="0"/>
          </a:xfrm>
          <a:prstGeom prst="line">
            <a:avLst/>
          </a:prstGeom>
          <a:ln>
            <a:solidFill>
              <a:srgbClr val="7AF92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623898" y="5147678"/>
            <a:ext cx="1697901" cy="14773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dirty="0" smtClean="0">
                <a:ln>
                  <a:solidFill>
                    <a:srgbClr val="FFFF00"/>
                  </a:solidFill>
                </a:ln>
              </a:rPr>
              <a:t>[α/Fe] = 0.4</a:t>
            </a:r>
          </a:p>
          <a:p>
            <a:r>
              <a:rPr lang="es-ES" sz="2400" dirty="0">
                <a:ln>
                  <a:solidFill>
                    <a:srgbClr val="FF19EB"/>
                  </a:solidFill>
                </a:ln>
              </a:rPr>
              <a:t>[α/Fe] = </a:t>
            </a:r>
            <a:r>
              <a:rPr lang="es-ES" sz="2400" dirty="0" smtClean="0">
                <a:ln>
                  <a:solidFill>
                    <a:srgbClr val="FF19EB"/>
                  </a:solidFill>
                </a:ln>
              </a:rPr>
              <a:t>0.0</a:t>
            </a:r>
            <a:endParaRPr lang="es-ES" sz="2400" dirty="0">
              <a:ln>
                <a:solidFill>
                  <a:srgbClr val="FF19EB"/>
                </a:solidFill>
              </a:ln>
            </a:endParaRPr>
          </a:p>
          <a:p>
            <a:endParaRPr lang="es-ES" sz="2400" dirty="0" smtClean="0">
              <a:ln>
                <a:solidFill>
                  <a:srgbClr val="FFFF00"/>
                </a:solidFill>
              </a:ln>
            </a:endParaRPr>
          </a:p>
          <a:p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751464" y="1181069"/>
            <a:ext cx="1354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n>
                  <a:solidFill>
                    <a:srgbClr val="7AF929"/>
                  </a:solidFill>
                </a:ln>
              </a:rPr>
              <a:t>[Z/H]=-1.49</a:t>
            </a:r>
          </a:p>
          <a:p>
            <a:r>
              <a:rPr lang="es-ES" dirty="0" smtClean="0">
                <a:ln>
                  <a:solidFill>
                    <a:srgbClr val="7AF929"/>
                  </a:solidFill>
                </a:ln>
              </a:rPr>
              <a:t>[Z/H]=-0.66</a:t>
            </a:r>
          </a:p>
          <a:p>
            <a:r>
              <a:rPr lang="es-ES" dirty="0" smtClean="0">
                <a:ln>
                  <a:solidFill>
                    <a:srgbClr val="7AF929"/>
                  </a:solidFill>
                </a:ln>
              </a:rPr>
              <a:t>[Z/H]=0.06</a:t>
            </a:r>
          </a:p>
          <a:p>
            <a:r>
              <a:rPr lang="es-ES" dirty="0" smtClean="0">
                <a:ln>
                  <a:solidFill>
                    <a:srgbClr val="7AF929"/>
                  </a:solidFill>
                </a:ln>
              </a:rPr>
              <a:t>[Z/H]=0.40</a:t>
            </a:r>
            <a:endParaRPr lang="es-ES" dirty="0">
              <a:ln>
                <a:solidFill>
                  <a:srgbClr val="7AF92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093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resentacion_plot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77" y="1760461"/>
            <a:ext cx="5520563" cy="46108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3898" y="5147678"/>
            <a:ext cx="1697901" cy="14773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dirty="0" smtClean="0">
                <a:ln>
                  <a:solidFill>
                    <a:srgbClr val="FFFF00"/>
                  </a:solidFill>
                </a:ln>
              </a:rPr>
              <a:t>[α/Fe] = 0.4</a:t>
            </a:r>
          </a:p>
          <a:p>
            <a:r>
              <a:rPr lang="es-ES" sz="2400" dirty="0">
                <a:ln>
                  <a:solidFill>
                    <a:srgbClr val="FF19EB"/>
                  </a:solidFill>
                </a:ln>
              </a:rPr>
              <a:t>[α/Fe] = </a:t>
            </a:r>
            <a:r>
              <a:rPr lang="es-ES" sz="2400" dirty="0" smtClean="0">
                <a:ln>
                  <a:solidFill>
                    <a:srgbClr val="FF19EB"/>
                  </a:solidFill>
                </a:ln>
              </a:rPr>
              <a:t>0.0</a:t>
            </a:r>
            <a:endParaRPr lang="es-ES" sz="2400" dirty="0">
              <a:ln>
                <a:solidFill>
                  <a:srgbClr val="FF19EB"/>
                </a:solidFill>
              </a:ln>
            </a:endParaRPr>
          </a:p>
          <a:p>
            <a:endParaRPr lang="es-ES" sz="2400" dirty="0" smtClean="0">
              <a:ln>
                <a:solidFill>
                  <a:srgbClr val="FFFF00"/>
                </a:solidFill>
              </a:ln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285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lot2_presentacion_z1.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14300"/>
            <a:ext cx="8267700" cy="6616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3898" y="5147678"/>
            <a:ext cx="1697901" cy="14773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dirty="0" smtClean="0">
                <a:ln>
                  <a:solidFill>
                    <a:srgbClr val="FFFF00"/>
                  </a:solidFill>
                </a:ln>
              </a:rPr>
              <a:t>[α/Fe] = 0.4</a:t>
            </a:r>
          </a:p>
          <a:p>
            <a:r>
              <a:rPr lang="es-ES" sz="2400" dirty="0">
                <a:ln>
                  <a:solidFill>
                    <a:srgbClr val="FF19EB"/>
                  </a:solidFill>
                </a:ln>
              </a:rPr>
              <a:t>[α/Fe] = </a:t>
            </a:r>
            <a:r>
              <a:rPr lang="es-ES" sz="2400" dirty="0" smtClean="0">
                <a:ln>
                  <a:solidFill>
                    <a:srgbClr val="FF19EB"/>
                  </a:solidFill>
                </a:ln>
              </a:rPr>
              <a:t>0.0</a:t>
            </a:r>
            <a:endParaRPr lang="es-ES" sz="2400" dirty="0">
              <a:ln>
                <a:solidFill>
                  <a:srgbClr val="FF19EB"/>
                </a:solidFill>
              </a:ln>
            </a:endParaRPr>
          </a:p>
          <a:p>
            <a:endParaRPr lang="es-ES" sz="2400" dirty="0" smtClean="0">
              <a:ln>
                <a:solidFill>
                  <a:srgbClr val="FFFF00"/>
                </a:solidFill>
              </a:ln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74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lot3_presentacion_z1.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8100"/>
            <a:ext cx="83185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lot_presentacion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6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f840_f857_presentac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8736447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3898" y="5147678"/>
            <a:ext cx="1697901" cy="14773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dirty="0" smtClean="0">
                <a:ln>
                  <a:solidFill>
                    <a:srgbClr val="FFFF00"/>
                  </a:solidFill>
                </a:ln>
              </a:rPr>
              <a:t>[α/Fe] = 0.4</a:t>
            </a:r>
          </a:p>
          <a:p>
            <a:r>
              <a:rPr lang="es-ES" sz="2400" dirty="0">
                <a:ln>
                  <a:solidFill>
                    <a:srgbClr val="FF19EB"/>
                  </a:solidFill>
                </a:ln>
              </a:rPr>
              <a:t>[α/Fe] = </a:t>
            </a:r>
            <a:r>
              <a:rPr lang="es-ES" sz="2400" dirty="0" smtClean="0">
                <a:ln>
                  <a:solidFill>
                    <a:srgbClr val="FF19EB"/>
                  </a:solidFill>
                </a:ln>
              </a:rPr>
              <a:t>0.0</a:t>
            </a:r>
            <a:endParaRPr lang="es-ES" sz="2400" dirty="0">
              <a:ln>
                <a:solidFill>
                  <a:srgbClr val="FF19EB"/>
                </a:solidFill>
              </a:ln>
            </a:endParaRPr>
          </a:p>
          <a:p>
            <a:endParaRPr lang="es-ES" sz="2400" dirty="0" smtClean="0">
              <a:ln>
                <a:solidFill>
                  <a:srgbClr val="FFFF00"/>
                </a:solidFill>
              </a:ln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09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lot5_presentac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755_F789_present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42158"/>
            <a:ext cx="5029200" cy="3863442"/>
          </a:xfrm>
          <a:prstGeom prst="rect">
            <a:avLst/>
          </a:prstGeom>
        </p:spPr>
      </p:pic>
      <p:pic>
        <p:nvPicPr>
          <p:cNvPr id="6" name="Imagen 5" descr="F755_F789_divis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9460" cy="34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772_F789_divis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3652" cy="3391271"/>
          </a:xfrm>
          <a:prstGeom prst="rect">
            <a:avLst/>
          </a:prstGeom>
        </p:spPr>
      </p:pic>
      <p:pic>
        <p:nvPicPr>
          <p:cNvPr id="5" name="Imagen 4" descr="plot_presentacion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34" y="2785065"/>
            <a:ext cx="4308666" cy="36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7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789_F883_divis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286" cy="32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9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BFC8E1"/>
                </a:solidFill>
              </a:rPr>
              <a:t>Other</a:t>
            </a:r>
            <a:r>
              <a:rPr lang="es-ES" dirty="0" smtClean="0">
                <a:solidFill>
                  <a:srgbClr val="BFC8E1"/>
                </a:solidFill>
              </a:rPr>
              <a:t> </a:t>
            </a:r>
            <a:r>
              <a:rPr lang="es-ES" dirty="0" err="1" smtClean="0">
                <a:solidFill>
                  <a:srgbClr val="BFC8E1"/>
                </a:solidFill>
              </a:rPr>
              <a:t>proposed</a:t>
            </a:r>
            <a:r>
              <a:rPr lang="es-ES" dirty="0" smtClean="0">
                <a:solidFill>
                  <a:srgbClr val="BFC8E1"/>
                </a:solidFill>
              </a:rPr>
              <a:t> </a:t>
            </a:r>
            <a:r>
              <a:rPr lang="es-ES" dirty="0" err="1" smtClean="0">
                <a:solidFill>
                  <a:srgbClr val="BFC8E1"/>
                </a:solidFill>
              </a:rPr>
              <a:t>possibilities</a:t>
            </a:r>
            <a:endParaRPr lang="es-ES" dirty="0">
              <a:solidFill>
                <a:srgbClr val="BFC8E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01312"/>
            <a:ext cx="8229600" cy="4525963"/>
          </a:xfrm>
        </p:spPr>
        <p:txBody>
          <a:bodyPr/>
          <a:lstStyle/>
          <a:p>
            <a:r>
              <a:rPr lang="es-ES" dirty="0" smtClean="0"/>
              <a:t>(1)  A variable IMF</a:t>
            </a:r>
          </a:p>
          <a:p>
            <a:endParaRPr lang="es-ES" dirty="0" smtClean="0"/>
          </a:p>
          <a:p>
            <a:r>
              <a:rPr lang="es-ES" dirty="0" smtClean="0"/>
              <a:t>(2) </a:t>
            </a:r>
            <a:r>
              <a:rPr lang="es-ES" dirty="0" err="1" smtClean="0"/>
              <a:t>Differential</a:t>
            </a:r>
            <a:r>
              <a:rPr lang="es-ES" dirty="0" smtClean="0"/>
              <a:t> </a:t>
            </a:r>
            <a:r>
              <a:rPr lang="es-ES" dirty="0" err="1" smtClean="0"/>
              <a:t>retention</a:t>
            </a:r>
            <a:r>
              <a:rPr lang="es-ES" dirty="0" smtClean="0"/>
              <a:t> of Mg vs Fe in </a:t>
            </a:r>
            <a:r>
              <a:rPr lang="es-ES" dirty="0" err="1" smtClean="0"/>
              <a:t>conjunction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galactic</a:t>
            </a:r>
            <a:r>
              <a:rPr lang="es-ES" dirty="0" smtClean="0"/>
              <a:t> </a:t>
            </a:r>
            <a:r>
              <a:rPr lang="es-ES" dirty="0" err="1" smtClean="0"/>
              <a:t>winds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more </a:t>
            </a:r>
            <a:r>
              <a:rPr lang="es-ES" dirty="0" err="1" smtClean="0"/>
              <a:t>varies</a:t>
            </a:r>
            <a:r>
              <a:rPr lang="es-ES" dirty="0" smtClean="0"/>
              <a:t> </a:t>
            </a:r>
            <a:r>
              <a:rPr lang="es-ES" dirty="0" err="1" smtClean="0"/>
              <a:t>systematically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</a:t>
            </a:r>
            <a:r>
              <a:rPr lang="es-ES" dirty="0" err="1" smtClean="0"/>
              <a:t>clues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massive</a:t>
            </a:r>
            <a:r>
              <a:rPr lang="es-ES" dirty="0" smtClean="0"/>
              <a:t> </a:t>
            </a:r>
            <a:r>
              <a:rPr lang="es-ES" dirty="0" err="1" smtClean="0"/>
              <a:t>galaxy</a:t>
            </a:r>
            <a:r>
              <a:rPr lang="es-ES" dirty="0" smtClean="0"/>
              <a:t> </a:t>
            </a:r>
            <a:r>
              <a:rPr lang="es-ES" dirty="0" err="1" smtClean="0"/>
              <a:t>formation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276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99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2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4533"/>
          </a:xfrm>
        </p:spPr>
        <p:txBody>
          <a:bodyPr/>
          <a:lstStyle/>
          <a:p>
            <a:r>
              <a:rPr lang="es-ES" dirty="0" err="1" smtClean="0">
                <a:solidFill>
                  <a:srgbClr val="BFC8E1"/>
                </a:solidFill>
              </a:rPr>
              <a:t>Problems</a:t>
            </a:r>
            <a:endParaRPr lang="es-ES" dirty="0">
              <a:solidFill>
                <a:srgbClr val="BFC8E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At </a:t>
            </a:r>
            <a:r>
              <a:rPr lang="es-ES" dirty="0" err="1" smtClean="0"/>
              <a:t>ages</a:t>
            </a:r>
            <a:r>
              <a:rPr lang="es-ES" dirty="0" smtClean="0"/>
              <a:t>  &lt; 1 </a:t>
            </a:r>
            <a:r>
              <a:rPr lang="es-ES" dirty="0" err="1" smtClean="0"/>
              <a:t>Gyr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going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be </a:t>
            </a:r>
            <a:r>
              <a:rPr lang="es-ES" dirty="0" err="1" smtClean="0"/>
              <a:t>difficult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measure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[</a:t>
            </a:r>
            <a:r>
              <a:rPr lang="es-ES" dirty="0" err="1" smtClean="0"/>
              <a:t>alpha</a:t>
            </a:r>
            <a:r>
              <a:rPr lang="es-ES" dirty="0" smtClean="0"/>
              <a:t>/fe]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357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BFC8E1"/>
                </a:solidFill>
              </a:rPr>
              <a:t>For</a:t>
            </a:r>
            <a:r>
              <a:rPr lang="es-ES" dirty="0" smtClean="0">
                <a:solidFill>
                  <a:srgbClr val="BFC8E1"/>
                </a:solidFill>
              </a:rPr>
              <a:t> </a:t>
            </a:r>
            <a:r>
              <a:rPr lang="es-ES" dirty="0" err="1" smtClean="0">
                <a:solidFill>
                  <a:srgbClr val="BFC8E1"/>
                </a:solidFill>
              </a:rPr>
              <a:t>the</a:t>
            </a:r>
            <a:r>
              <a:rPr lang="es-ES" dirty="0" smtClean="0">
                <a:solidFill>
                  <a:srgbClr val="BFC8E1"/>
                </a:solidFill>
              </a:rPr>
              <a:t> </a:t>
            </a:r>
            <a:r>
              <a:rPr lang="es-ES" dirty="0" err="1" smtClean="0">
                <a:solidFill>
                  <a:srgbClr val="BFC8E1"/>
                </a:solidFill>
              </a:rPr>
              <a:t>higher</a:t>
            </a:r>
            <a:r>
              <a:rPr lang="es-ES" dirty="0" smtClean="0">
                <a:solidFill>
                  <a:srgbClr val="BFC8E1"/>
                </a:solidFill>
              </a:rPr>
              <a:t> </a:t>
            </a:r>
            <a:r>
              <a:rPr lang="es-ES" dirty="0" err="1" smtClean="0">
                <a:solidFill>
                  <a:srgbClr val="BFC8E1"/>
                </a:solidFill>
              </a:rPr>
              <a:t>redshift</a:t>
            </a:r>
            <a:r>
              <a:rPr lang="es-ES" dirty="0" smtClean="0">
                <a:solidFill>
                  <a:srgbClr val="BFC8E1"/>
                </a:solidFill>
              </a:rPr>
              <a:t> </a:t>
            </a:r>
            <a:r>
              <a:rPr lang="es-ES" dirty="0" err="1" smtClean="0">
                <a:solidFill>
                  <a:srgbClr val="BFC8E1"/>
                </a:solidFill>
              </a:rPr>
              <a:t>galaxies</a:t>
            </a:r>
            <a:endParaRPr lang="es-ES" dirty="0">
              <a:solidFill>
                <a:srgbClr val="BFC8E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20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lot1_z1.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6400"/>
            <a:ext cx="73025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5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lot2_z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431800"/>
            <a:ext cx="38481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0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913_941_z1.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5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0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 smtClean="0">
                <a:solidFill>
                  <a:srgbClr val="A0BAE1"/>
                </a:solidFill>
              </a:rPr>
              <a:t>Evolution</a:t>
            </a:r>
            <a:r>
              <a:rPr lang="es-ES" sz="3600" dirty="0" smtClean="0">
                <a:solidFill>
                  <a:srgbClr val="A0BAE1"/>
                </a:solidFill>
              </a:rPr>
              <a:t> of </a:t>
            </a:r>
            <a:r>
              <a:rPr lang="es-ES" sz="3600" dirty="0" err="1" smtClean="0">
                <a:solidFill>
                  <a:srgbClr val="A0BAE1"/>
                </a:solidFill>
              </a:rPr>
              <a:t>the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metallicity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gradient</a:t>
            </a:r>
            <a:r>
              <a:rPr lang="es-ES" sz="3600" dirty="0" smtClean="0">
                <a:solidFill>
                  <a:srgbClr val="A0BAE1"/>
                </a:solidFill>
              </a:rPr>
              <a:t> in disk </a:t>
            </a:r>
            <a:r>
              <a:rPr lang="es-ES" sz="3600" dirty="0" err="1" smtClean="0">
                <a:solidFill>
                  <a:srgbClr val="A0BAE1"/>
                </a:solidFill>
              </a:rPr>
              <a:t>galaxies</a:t>
            </a:r>
            <a:endParaRPr lang="es-ES" sz="3600" dirty="0">
              <a:solidFill>
                <a:srgbClr val="A0BAE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issue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time </a:t>
            </a:r>
            <a:r>
              <a:rPr lang="es-ES" dirty="0" err="1" smtClean="0"/>
              <a:t>evolution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metallicity</a:t>
            </a:r>
            <a:r>
              <a:rPr lang="es-ES" dirty="0" smtClean="0"/>
              <a:t> </a:t>
            </a:r>
            <a:r>
              <a:rPr lang="es-ES" dirty="0" err="1" smtClean="0"/>
              <a:t>gradient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far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unsettled</a:t>
            </a:r>
            <a:r>
              <a:rPr lang="es-ES" dirty="0" smtClean="0"/>
              <a:t>  (</a:t>
            </a:r>
            <a:r>
              <a:rPr lang="es-ES" dirty="0" err="1" smtClean="0"/>
              <a:t>e.g</a:t>
            </a:r>
            <a:r>
              <a:rPr lang="es-ES" dirty="0" smtClean="0"/>
              <a:t>., </a:t>
            </a:r>
            <a:r>
              <a:rPr lang="es-ES" dirty="0" err="1" smtClean="0"/>
              <a:t>Chiappini</a:t>
            </a:r>
            <a:r>
              <a:rPr lang="es-ES" dirty="0" smtClean="0"/>
              <a:t> et al. 2001; </a:t>
            </a:r>
            <a:r>
              <a:rPr lang="es-ES" dirty="0" err="1" smtClean="0"/>
              <a:t>Hou</a:t>
            </a:r>
            <a:r>
              <a:rPr lang="es-ES" dirty="0" smtClean="0"/>
              <a:t> et al. 2000).</a:t>
            </a:r>
          </a:p>
          <a:p>
            <a:endParaRPr lang="es-ES" dirty="0"/>
          </a:p>
          <a:p>
            <a:r>
              <a:rPr lang="es-ES" dirty="0" err="1" smtClean="0"/>
              <a:t>Models</a:t>
            </a:r>
            <a:r>
              <a:rPr lang="es-ES" dirty="0" smtClean="0"/>
              <a:t> of </a:t>
            </a:r>
            <a:r>
              <a:rPr lang="es-ES" dirty="0" err="1" smtClean="0"/>
              <a:t>chemical</a:t>
            </a:r>
            <a:r>
              <a:rPr lang="es-ES" dirty="0" smtClean="0"/>
              <a:t> </a:t>
            </a:r>
            <a:r>
              <a:rPr lang="es-ES" dirty="0" err="1" smtClean="0"/>
              <a:t>evolution</a:t>
            </a:r>
            <a:r>
              <a:rPr lang="es-ES" dirty="0" smtClean="0"/>
              <a:t>: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chemeClr val="bg1">
                    <a:lumMod val="85000"/>
                  </a:schemeClr>
                </a:solidFill>
              </a:rPr>
              <a:t>efficiency</a:t>
            </a:r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es-ES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 SF </a:t>
            </a:r>
            <a:r>
              <a:rPr lang="es-ES" dirty="0" smtClean="0"/>
              <a:t>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D9D9D9"/>
                </a:solidFill>
              </a:rPr>
              <a:t>nature</a:t>
            </a:r>
            <a:r>
              <a:rPr lang="es-ES" b="1" dirty="0" smtClean="0">
                <a:solidFill>
                  <a:srgbClr val="D9D9D9"/>
                </a:solidFill>
              </a:rPr>
              <a:t> of </a:t>
            </a:r>
            <a:r>
              <a:rPr lang="es-ES" b="1" dirty="0" err="1" smtClean="0">
                <a:solidFill>
                  <a:srgbClr val="D9D9D9"/>
                </a:solidFill>
              </a:rPr>
              <a:t>the</a:t>
            </a:r>
            <a:r>
              <a:rPr lang="es-ES" b="1" dirty="0" smtClean="0">
                <a:solidFill>
                  <a:srgbClr val="D9D9D9"/>
                </a:solidFill>
              </a:rPr>
              <a:t> material </a:t>
            </a:r>
            <a:r>
              <a:rPr lang="es-ES" dirty="0" smtClean="0"/>
              <a:t>(primordial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enriched</a:t>
            </a:r>
            <a:r>
              <a:rPr lang="es-ES" dirty="0" smtClean="0"/>
              <a:t>) </a:t>
            </a:r>
            <a:r>
              <a:rPr lang="es-ES" dirty="0" err="1" smtClean="0"/>
              <a:t>falling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halo.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65843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3704"/>
            <a:ext cx="8229600" cy="1270000"/>
          </a:xfrm>
        </p:spPr>
        <p:txBody>
          <a:bodyPr/>
          <a:lstStyle/>
          <a:p>
            <a:r>
              <a:rPr lang="es-ES" sz="3600" dirty="0" err="1" smtClean="0">
                <a:solidFill>
                  <a:srgbClr val="A0BAE1"/>
                </a:solidFill>
              </a:rPr>
              <a:t>Evolution</a:t>
            </a:r>
            <a:r>
              <a:rPr lang="es-ES" sz="3600" dirty="0" smtClean="0">
                <a:solidFill>
                  <a:srgbClr val="A0BAE1"/>
                </a:solidFill>
              </a:rPr>
              <a:t> of </a:t>
            </a:r>
            <a:r>
              <a:rPr lang="es-ES" sz="3600" dirty="0" err="1" smtClean="0">
                <a:solidFill>
                  <a:srgbClr val="A0BAE1"/>
                </a:solidFill>
              </a:rPr>
              <a:t>the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metallicity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gradient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with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redshift</a:t>
            </a:r>
            <a:r>
              <a:rPr lang="es-ES" sz="3600" dirty="0" smtClean="0">
                <a:solidFill>
                  <a:srgbClr val="A0BAE1"/>
                </a:solidFill>
              </a:rPr>
              <a:t>: </a:t>
            </a:r>
            <a:r>
              <a:rPr lang="es-ES" sz="3600" dirty="0" err="1" smtClean="0">
                <a:solidFill>
                  <a:srgbClr val="A0BAE1"/>
                </a:solidFill>
              </a:rPr>
              <a:t>numerical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simulations</a:t>
            </a:r>
            <a:endParaRPr lang="es-ES" sz="3600" dirty="0">
              <a:solidFill>
                <a:srgbClr val="A0BAE1"/>
              </a:solidFill>
            </a:endParaRPr>
          </a:p>
        </p:txBody>
      </p:sp>
      <p:pic>
        <p:nvPicPr>
          <p:cNvPr id="4" name="Imagen 3" descr="gibson_gradi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1587500"/>
            <a:ext cx="4720167" cy="45275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18000" y="6350000"/>
            <a:ext cx="197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A0BAE1"/>
                </a:solidFill>
              </a:rPr>
              <a:t>Gibson et al. 2013</a:t>
            </a:r>
            <a:endParaRPr lang="es-ES" dirty="0">
              <a:solidFill>
                <a:srgbClr val="A0BAE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6156" y="2345166"/>
            <a:ext cx="2670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D9D9D9"/>
                </a:solidFill>
              </a:rPr>
              <a:t>The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evolution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is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basically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due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to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the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efficiency</a:t>
            </a:r>
            <a:r>
              <a:rPr lang="es-ES" sz="2400" b="1" dirty="0" smtClean="0">
                <a:solidFill>
                  <a:srgbClr val="D9D9D9"/>
                </a:solidFill>
              </a:rPr>
              <a:t> of </a:t>
            </a:r>
            <a:r>
              <a:rPr lang="es-ES" sz="2400" b="1" dirty="0" err="1" smtClean="0">
                <a:solidFill>
                  <a:srgbClr val="D9D9D9"/>
                </a:solidFill>
              </a:rPr>
              <a:t>the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feedback</a:t>
            </a:r>
            <a:endParaRPr lang="es-ES" sz="2400" b="1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>
                <a:solidFill>
                  <a:srgbClr val="A0BAE1"/>
                </a:solidFill>
              </a:rPr>
              <a:t>Evolution</a:t>
            </a:r>
            <a:r>
              <a:rPr lang="es-ES" sz="4000" dirty="0" smtClean="0">
                <a:solidFill>
                  <a:srgbClr val="A0BAE1"/>
                </a:solidFill>
              </a:rPr>
              <a:t> of </a:t>
            </a:r>
            <a:r>
              <a:rPr lang="es-ES" sz="4000" dirty="0" err="1" smtClean="0">
                <a:solidFill>
                  <a:srgbClr val="A0BAE1"/>
                </a:solidFill>
              </a:rPr>
              <a:t>the</a:t>
            </a:r>
            <a:r>
              <a:rPr lang="es-ES" sz="4000" dirty="0" smtClean="0">
                <a:solidFill>
                  <a:srgbClr val="A0BAE1"/>
                </a:solidFill>
              </a:rPr>
              <a:t> </a:t>
            </a:r>
            <a:r>
              <a:rPr lang="es-ES" sz="4000" dirty="0" err="1" smtClean="0">
                <a:solidFill>
                  <a:srgbClr val="A0BAE1"/>
                </a:solidFill>
              </a:rPr>
              <a:t>metallicity</a:t>
            </a:r>
            <a:r>
              <a:rPr lang="es-ES" sz="4000" dirty="0" smtClean="0">
                <a:solidFill>
                  <a:srgbClr val="A0BAE1"/>
                </a:solidFill>
              </a:rPr>
              <a:t> </a:t>
            </a:r>
            <a:r>
              <a:rPr lang="es-ES" sz="4000" dirty="0" err="1" smtClean="0">
                <a:solidFill>
                  <a:srgbClr val="A0BAE1"/>
                </a:solidFill>
              </a:rPr>
              <a:t>gradients</a:t>
            </a:r>
            <a:r>
              <a:rPr lang="es-ES" sz="4000" dirty="0" smtClean="0">
                <a:solidFill>
                  <a:srgbClr val="A0BAE1"/>
                </a:solidFill>
              </a:rPr>
              <a:t>: MW</a:t>
            </a:r>
            <a:endParaRPr lang="es-ES" sz="4000" dirty="0">
              <a:solidFill>
                <a:srgbClr val="A0BAE1"/>
              </a:solidFill>
            </a:endParaRPr>
          </a:p>
        </p:txBody>
      </p:sp>
      <p:pic>
        <p:nvPicPr>
          <p:cNvPr id="4" name="Imagen 3" descr="magrini200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52" y="1600200"/>
            <a:ext cx="3427113" cy="43391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90166" y="6144167"/>
            <a:ext cx="206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A0BAE1"/>
                </a:solidFill>
              </a:rPr>
              <a:t>Magrini</a:t>
            </a:r>
            <a:r>
              <a:rPr lang="es-ES" dirty="0" smtClean="0">
                <a:solidFill>
                  <a:srgbClr val="A0BAE1"/>
                </a:solidFill>
              </a:rPr>
              <a:t> et al. 2008</a:t>
            </a:r>
            <a:endParaRPr lang="es-ES" dirty="0">
              <a:solidFill>
                <a:srgbClr val="A0BAE1"/>
              </a:solidFill>
            </a:endParaRPr>
          </a:p>
        </p:txBody>
      </p:sp>
      <p:pic>
        <p:nvPicPr>
          <p:cNvPr id="6" name="Imagen 5" descr="friel200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2746"/>
            <a:ext cx="2924538" cy="39842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7200" y="6144167"/>
            <a:ext cx="171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Friel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et al. 2002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8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 smtClean="0">
                <a:solidFill>
                  <a:srgbClr val="BFC8E1"/>
                </a:solidFill>
              </a:rPr>
              <a:t>Variation</a:t>
            </a:r>
            <a:r>
              <a:rPr lang="es-ES" sz="3600" dirty="0" smtClean="0">
                <a:solidFill>
                  <a:srgbClr val="BFC8E1"/>
                </a:solidFill>
              </a:rPr>
              <a:t> of [</a:t>
            </a:r>
            <a:r>
              <a:rPr lang="es-ES" sz="3600" dirty="0" err="1" smtClean="0">
                <a:solidFill>
                  <a:srgbClr val="BFC8E1"/>
                </a:solidFill>
              </a:rPr>
              <a:t>alpha</a:t>
            </a:r>
            <a:r>
              <a:rPr lang="es-ES" sz="3600" dirty="0" smtClean="0">
                <a:solidFill>
                  <a:srgbClr val="BFC8E1"/>
                </a:solidFill>
              </a:rPr>
              <a:t>/Fe] </a:t>
            </a:r>
            <a:r>
              <a:rPr lang="es-ES" sz="3600" dirty="0" err="1" smtClean="0">
                <a:solidFill>
                  <a:srgbClr val="BFC8E1"/>
                </a:solidFill>
              </a:rPr>
              <a:t>with</a:t>
            </a:r>
            <a:r>
              <a:rPr lang="es-ES" sz="3600" dirty="0" smtClean="0">
                <a:solidFill>
                  <a:srgbClr val="BFC8E1"/>
                </a:solidFill>
              </a:rPr>
              <a:t> </a:t>
            </a:r>
            <a:r>
              <a:rPr lang="es-ES" sz="3600" dirty="0" err="1" smtClean="0">
                <a:solidFill>
                  <a:srgbClr val="BFC8E1"/>
                </a:solidFill>
              </a:rPr>
              <a:t>mass</a:t>
            </a:r>
            <a:r>
              <a:rPr lang="es-ES" sz="3600" dirty="0" smtClean="0">
                <a:solidFill>
                  <a:srgbClr val="BFC8E1"/>
                </a:solidFill>
              </a:rPr>
              <a:t>  in local </a:t>
            </a:r>
            <a:r>
              <a:rPr lang="es-ES" sz="3600" dirty="0" err="1" smtClean="0">
                <a:solidFill>
                  <a:srgbClr val="BFC8E1"/>
                </a:solidFill>
              </a:rPr>
              <a:t>galaxies</a:t>
            </a:r>
            <a:endParaRPr lang="es-ES" sz="3600" dirty="0">
              <a:solidFill>
                <a:srgbClr val="BFC8E1"/>
              </a:solidFill>
            </a:endParaRPr>
          </a:p>
        </p:txBody>
      </p:sp>
      <p:pic>
        <p:nvPicPr>
          <p:cNvPr id="4" name="Imagen 3" descr="thomas200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0" y="2476500"/>
            <a:ext cx="7406109" cy="31801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78155" y="6217326"/>
            <a:ext cx="210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Thomas et al. 2005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1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3704"/>
            <a:ext cx="8229600" cy="1270000"/>
          </a:xfrm>
        </p:spPr>
        <p:txBody>
          <a:bodyPr/>
          <a:lstStyle/>
          <a:p>
            <a:r>
              <a:rPr lang="es-ES" sz="3600" dirty="0" err="1" smtClean="0">
                <a:solidFill>
                  <a:srgbClr val="A0BAE1"/>
                </a:solidFill>
              </a:rPr>
              <a:t>Evolution</a:t>
            </a:r>
            <a:r>
              <a:rPr lang="es-ES" sz="3600" dirty="0" smtClean="0">
                <a:solidFill>
                  <a:srgbClr val="A0BAE1"/>
                </a:solidFill>
              </a:rPr>
              <a:t> of </a:t>
            </a:r>
            <a:r>
              <a:rPr lang="es-ES" sz="3600" dirty="0" err="1" smtClean="0">
                <a:solidFill>
                  <a:srgbClr val="A0BAE1"/>
                </a:solidFill>
              </a:rPr>
              <a:t>the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metallicity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gradient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with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redshift</a:t>
            </a:r>
            <a:endParaRPr lang="es-ES" sz="3600" dirty="0">
              <a:solidFill>
                <a:srgbClr val="A0BAE1"/>
              </a:solidFill>
            </a:endParaRPr>
          </a:p>
        </p:txBody>
      </p:sp>
      <p:pic>
        <p:nvPicPr>
          <p:cNvPr id="4" name="Imagen 3" descr="gibson_gradi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1587500"/>
            <a:ext cx="4720167" cy="45275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18000" y="6350000"/>
            <a:ext cx="197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A0BAE1"/>
                </a:solidFill>
              </a:rPr>
              <a:t>Gibson et al. 2013</a:t>
            </a:r>
            <a:endParaRPr lang="es-ES" dirty="0">
              <a:solidFill>
                <a:srgbClr val="A0BAE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6156" y="2345166"/>
            <a:ext cx="2670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D9D9D9"/>
                </a:solidFill>
              </a:rPr>
              <a:t>The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evolution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is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basically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due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to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the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efficiency</a:t>
            </a:r>
            <a:r>
              <a:rPr lang="es-ES" sz="2400" b="1" dirty="0" smtClean="0">
                <a:solidFill>
                  <a:srgbClr val="D9D9D9"/>
                </a:solidFill>
              </a:rPr>
              <a:t> of </a:t>
            </a:r>
            <a:r>
              <a:rPr lang="es-ES" sz="2400" b="1" dirty="0" err="1" smtClean="0">
                <a:solidFill>
                  <a:srgbClr val="D9D9D9"/>
                </a:solidFill>
              </a:rPr>
              <a:t>the</a:t>
            </a:r>
            <a:r>
              <a:rPr lang="es-ES" sz="2400" b="1" dirty="0" smtClean="0">
                <a:solidFill>
                  <a:srgbClr val="D9D9D9"/>
                </a:solidFill>
              </a:rPr>
              <a:t> </a:t>
            </a:r>
            <a:r>
              <a:rPr lang="es-ES" sz="2400" b="1" dirty="0" err="1" smtClean="0">
                <a:solidFill>
                  <a:srgbClr val="D9D9D9"/>
                </a:solidFill>
              </a:rPr>
              <a:t>feedback</a:t>
            </a:r>
            <a:endParaRPr lang="es-ES" sz="2400" b="1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4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A0BAE1"/>
                </a:solidFill>
              </a:rPr>
              <a:t>Poor </a:t>
            </a:r>
            <a:r>
              <a:rPr lang="es-ES" sz="3600" dirty="0" err="1" smtClean="0">
                <a:solidFill>
                  <a:srgbClr val="A0BAE1"/>
                </a:solidFill>
              </a:rPr>
              <a:t>resolution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flattens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the</a:t>
            </a:r>
            <a:r>
              <a:rPr lang="es-ES" sz="3600" dirty="0" smtClean="0">
                <a:solidFill>
                  <a:srgbClr val="A0BAE1"/>
                </a:solidFill>
              </a:rPr>
              <a:t> (gas-</a:t>
            </a:r>
            <a:r>
              <a:rPr lang="es-ES" sz="3600" dirty="0" err="1" smtClean="0">
                <a:solidFill>
                  <a:srgbClr val="A0BAE1"/>
                </a:solidFill>
              </a:rPr>
              <a:t>phase</a:t>
            </a:r>
            <a:r>
              <a:rPr lang="es-ES" sz="3600" dirty="0" smtClean="0">
                <a:solidFill>
                  <a:srgbClr val="A0BAE1"/>
                </a:solidFill>
              </a:rPr>
              <a:t>) </a:t>
            </a:r>
            <a:r>
              <a:rPr lang="es-ES" sz="3600" dirty="0" err="1" smtClean="0">
                <a:solidFill>
                  <a:srgbClr val="A0BAE1"/>
                </a:solidFill>
              </a:rPr>
              <a:t>metallicity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gradient</a:t>
            </a:r>
            <a:endParaRPr lang="es-ES" sz="3600" dirty="0">
              <a:solidFill>
                <a:srgbClr val="A0BAE1"/>
              </a:solidFill>
            </a:endParaRPr>
          </a:p>
        </p:txBody>
      </p:sp>
      <p:pic>
        <p:nvPicPr>
          <p:cNvPr id="4" name="Imagen 3" descr="yuan20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600200"/>
            <a:ext cx="5803900" cy="40894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22333" y="6096000"/>
            <a:ext cx="176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A0BAE1"/>
                </a:solidFill>
              </a:rPr>
              <a:t>Yuan et al. 2013</a:t>
            </a:r>
            <a:endParaRPr lang="es-ES" dirty="0">
              <a:solidFill>
                <a:srgbClr val="A0BA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4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 smtClean="0">
                <a:solidFill>
                  <a:srgbClr val="A0BAE1"/>
                </a:solidFill>
              </a:rPr>
              <a:t>But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this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is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not</a:t>
            </a:r>
            <a:r>
              <a:rPr lang="es-ES" sz="3600" dirty="0" smtClean="0">
                <a:solidFill>
                  <a:srgbClr val="A0BAE1"/>
                </a:solidFill>
              </a:rPr>
              <a:t> true </a:t>
            </a:r>
            <a:r>
              <a:rPr lang="es-ES" sz="3600" dirty="0" err="1" smtClean="0">
                <a:solidFill>
                  <a:srgbClr val="A0BAE1"/>
                </a:solidFill>
              </a:rPr>
              <a:t>for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the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stellar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metallicity</a:t>
            </a:r>
            <a:r>
              <a:rPr lang="es-ES" sz="3600" dirty="0" smtClean="0">
                <a:solidFill>
                  <a:srgbClr val="A0BAE1"/>
                </a:solidFill>
              </a:rPr>
              <a:t> </a:t>
            </a:r>
            <a:r>
              <a:rPr lang="es-ES" sz="3600" dirty="0" err="1" smtClean="0">
                <a:solidFill>
                  <a:srgbClr val="A0BAE1"/>
                </a:solidFill>
              </a:rPr>
              <a:t>gradients</a:t>
            </a:r>
            <a:endParaRPr lang="es-ES" sz="3600" dirty="0">
              <a:solidFill>
                <a:srgbClr val="A0BAE1"/>
              </a:solidFill>
            </a:endParaRPr>
          </a:p>
        </p:txBody>
      </p:sp>
      <p:pic>
        <p:nvPicPr>
          <p:cNvPr id="4" name="Imagen 3" descr="mast20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6" y="1717812"/>
            <a:ext cx="3251200" cy="45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4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4533"/>
          </a:xfrm>
        </p:spPr>
        <p:txBody>
          <a:bodyPr/>
          <a:lstStyle/>
          <a:p>
            <a:r>
              <a:rPr lang="es-ES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</a:t>
            </a:r>
            <a:r>
              <a:rPr lang="es-ES" sz="4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local </a:t>
            </a:r>
            <a:r>
              <a:rPr lang="es-ES" sz="4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Universe</a:t>
            </a:r>
            <a:endParaRPr lang="es-ES" sz="4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 descr="fig6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557866"/>
            <a:ext cx="82905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mg_fe_pl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571500"/>
            <a:ext cx="5803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1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933"/>
          </a:xfrm>
        </p:spPr>
        <p:txBody>
          <a:bodyPr/>
          <a:lstStyle/>
          <a:p>
            <a:r>
              <a:rPr lang="es-ES" sz="3200" dirty="0" err="1" smtClean="0">
                <a:solidFill>
                  <a:srgbClr val="BFC8E1"/>
                </a:solidFill>
              </a:rPr>
              <a:t>Vazdekis</a:t>
            </a:r>
            <a:r>
              <a:rPr lang="es-ES" sz="3200" dirty="0" smtClean="0">
                <a:solidFill>
                  <a:srgbClr val="BFC8E1"/>
                </a:solidFill>
              </a:rPr>
              <a:t> et al. (2015) [α/Fe] </a:t>
            </a:r>
            <a:r>
              <a:rPr lang="es-ES" sz="3200" dirty="0" err="1" smtClean="0">
                <a:solidFill>
                  <a:srgbClr val="BFC8E1"/>
                </a:solidFill>
              </a:rPr>
              <a:t>models</a:t>
            </a:r>
            <a:endParaRPr lang="es-ES" sz="3200" dirty="0">
              <a:solidFill>
                <a:srgbClr val="BFC8E1"/>
              </a:solidFill>
            </a:endParaRPr>
          </a:p>
        </p:txBody>
      </p:sp>
      <p:pic>
        <p:nvPicPr>
          <p:cNvPr id="4" name="Imagen 3" descr="models_vazdeki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72" y="1136501"/>
            <a:ext cx="4216139" cy="51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odels_vazdekis_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0"/>
            <a:ext cx="5232400" cy="65790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200" y="711199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differences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are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larger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at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old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ages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7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odels_vazdekis_me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66" y="457200"/>
            <a:ext cx="4762500" cy="5943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200" y="711199"/>
            <a:ext cx="231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differences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are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larger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at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high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metallicities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0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filters_selected_z1.0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" b="5165"/>
          <a:stretch>
            <a:fillRect/>
          </a:stretch>
        </p:blipFill>
        <p:spPr>
          <a:xfrm>
            <a:off x="0" y="778935"/>
            <a:ext cx="8860795" cy="4873096"/>
          </a:xfrm>
        </p:spPr>
      </p:pic>
    </p:spTree>
    <p:extLst>
      <p:ext uri="{BB962C8B-B14F-4D97-AF65-F5344CB8AC3E}">
        <p14:creationId xmlns:p14="http://schemas.microsoft.com/office/powerpoint/2010/main" val="189840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3981</TotalTime>
  <Words>426</Words>
  <Application>Microsoft Macintosh PowerPoint</Application>
  <PresentationFormat>Presentación en pantalla (4:3)</PresentationFormat>
  <Paragraphs>55</Paragraphs>
  <Slides>32</Slides>
  <Notes>3</Notes>
  <HiddenSlides>11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Ejecutivo</vt:lpstr>
      <vt:lpstr>SF timescale from [alpha/Fe]</vt:lpstr>
      <vt:lpstr>Other proposed possibilities</vt:lpstr>
      <vt:lpstr>Variation of [alpha/Fe] with mass  in local galaxies</vt:lpstr>
      <vt:lpstr>In the local Universe</vt:lpstr>
      <vt:lpstr>Presentación de PowerPoint</vt:lpstr>
      <vt:lpstr>Vazdekis et al. (2015) [α/Fe] models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Problems</vt:lpstr>
      <vt:lpstr>For the higher redshift galaxies</vt:lpstr>
      <vt:lpstr>Presentación de PowerPoint</vt:lpstr>
      <vt:lpstr>Presentación de PowerPoint</vt:lpstr>
      <vt:lpstr>Presentación de PowerPoint</vt:lpstr>
      <vt:lpstr>Evolution of the metallicity gradient in disk galaxies</vt:lpstr>
      <vt:lpstr>Evolution of the metallicity gradient with redshift: numerical simulations</vt:lpstr>
      <vt:lpstr>Evolution of the metallicity gradients: MW</vt:lpstr>
      <vt:lpstr>Evolution of the metallicity gradient with redshift</vt:lpstr>
      <vt:lpstr>Poor resolution flattens the (gas-phase) metallicity gradient</vt:lpstr>
      <vt:lpstr>But this is not true for the stellar metallicity gradients</vt:lpstr>
    </vt:vector>
  </TitlesOfParts>
  <Company>UAM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Sanchez</dc:creator>
  <cp:lastModifiedBy>patricia Sanchez</cp:lastModifiedBy>
  <cp:revision>35</cp:revision>
  <dcterms:created xsi:type="dcterms:W3CDTF">2015-05-11T15:44:24Z</dcterms:created>
  <dcterms:modified xsi:type="dcterms:W3CDTF">2015-05-14T11:13:46Z</dcterms:modified>
</cp:coreProperties>
</file>