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263" r:id="rId4"/>
    <p:sldId id="257" r:id="rId5"/>
    <p:sldId id="264" r:id="rId6"/>
    <p:sldId id="265" r:id="rId7"/>
    <p:sldId id="306" r:id="rId8"/>
    <p:sldId id="308" r:id="rId9"/>
    <p:sldId id="307" r:id="rId10"/>
    <p:sldId id="304" r:id="rId11"/>
    <p:sldId id="301" r:id="rId12"/>
    <p:sldId id="309" r:id="rId13"/>
    <p:sldId id="305" r:id="rId14"/>
    <p:sldId id="302" r:id="rId15"/>
    <p:sldId id="266" r:id="rId16"/>
    <p:sldId id="267" r:id="rId17"/>
    <p:sldId id="293" r:id="rId18"/>
    <p:sldId id="294" r:id="rId19"/>
    <p:sldId id="313" r:id="rId20"/>
    <p:sldId id="314" r:id="rId21"/>
    <p:sldId id="296" r:id="rId22"/>
    <p:sldId id="282" r:id="rId23"/>
    <p:sldId id="280" r:id="rId24"/>
    <p:sldId id="281" r:id="rId25"/>
    <p:sldId id="283" r:id="rId26"/>
    <p:sldId id="310" r:id="rId27"/>
    <p:sldId id="315" r:id="rId28"/>
    <p:sldId id="284" r:id="rId29"/>
    <p:sldId id="285" r:id="rId30"/>
    <p:sldId id="286" r:id="rId31"/>
    <p:sldId id="287" r:id="rId32"/>
    <p:sldId id="288" r:id="rId33"/>
    <p:sldId id="312" r:id="rId34"/>
    <p:sldId id="311" r:id="rId35"/>
    <p:sldId id="318" r:id="rId36"/>
    <p:sldId id="320" r:id="rId37"/>
    <p:sldId id="319" r:id="rId38"/>
    <p:sldId id="321" r:id="rId39"/>
    <p:sldId id="269" r:id="rId40"/>
    <p:sldId id="259" r:id="rId41"/>
    <p:sldId id="276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99"/>
    <a:srgbClr val="FF9999"/>
    <a:srgbClr val="FFCCCC"/>
    <a:srgbClr val="FFFDA6"/>
    <a:srgbClr val="00CD00"/>
    <a:srgbClr val="1F497D"/>
    <a:srgbClr val="E47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Estilo claro 1 - Énfasi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Énfasis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299" autoAdjust="0"/>
    <p:restoredTop sz="95951" autoAdjust="0"/>
  </p:normalViewPr>
  <p:slideViewPr>
    <p:cSldViewPr snapToObjects="1">
      <p:cViewPr varScale="1">
        <p:scale>
          <a:sx n="91" d="100"/>
          <a:sy n="91" d="100"/>
        </p:scale>
        <p:origin x="-7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5A932-99E0-BC46-B55C-A1EC86E337A6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EE9FE-68AA-774A-93CF-CB93A45D3D3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4687-30D8-9641-A134-2C4A1E723CB1}" type="datetimeFigureOut">
              <a:rPr lang="en-US" smtClean="0"/>
              <a:pPr/>
              <a:t>19/6/13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EE4-F78D-1E40-BAD5-9C24C2CB463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video" Target="file://localhost/work/GTC_meeting/from_sioux/SHARDS_MEETING_03nov2011/video_NEW1.mp4" TargetMode="Externa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5.png"/><Relationship Id="rId5" Type="http://schemas.openxmlformats.org/officeDocument/2006/relationships/image" Target="../media/image36.pd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d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image" Target="../media/image42.pdf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df"/><Relationship Id="rId4" Type="http://schemas.openxmlformats.org/officeDocument/2006/relationships/image" Target="../media/image45.png"/><Relationship Id="rId5" Type="http://schemas.openxmlformats.org/officeDocument/2006/relationships/image" Target="../media/image46.pdf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df"/><Relationship Id="rId5" Type="http://schemas.openxmlformats.org/officeDocument/2006/relationships/image" Target="../media/image57.png"/><Relationship Id="rId6" Type="http://schemas.openxmlformats.org/officeDocument/2006/relationships/image" Target="../media/image58.pdf"/><Relationship Id="rId7" Type="http://schemas.openxmlformats.org/officeDocument/2006/relationships/image" Target="../media/image59.png"/><Relationship Id="rId8" Type="http://schemas.openxmlformats.org/officeDocument/2006/relationships/image" Target="../media/image60.pdf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4" Type="http://schemas.openxmlformats.org/officeDocument/2006/relationships/image" Target="../media/image63.pdf"/><Relationship Id="rId5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df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file://localhost/work/SHARDS/TAB_filters/TAB_filters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4" Type="http://schemas.openxmlformats.org/officeDocument/2006/relationships/image" Target="../media/image82.pdf"/><Relationship Id="rId5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4" Type="http://schemas.openxmlformats.org/officeDocument/2006/relationships/image" Target="../media/image84.pdf"/><Relationship Id="rId5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df"/><Relationship Id="rId4" Type="http://schemas.openxmlformats.org/officeDocument/2006/relationships/image" Target="../media/image89.png"/><Relationship Id="rId5" Type="http://schemas.openxmlformats.org/officeDocument/2006/relationships/image" Target="../media/image90.pdf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df"/><Relationship Id="rId5" Type="http://schemas.openxmlformats.org/officeDocument/2006/relationships/image" Target="../media/image95.png"/><Relationship Id="rId6" Type="http://schemas.openxmlformats.org/officeDocument/2006/relationships/image" Target="../media/image96.pdf"/><Relationship Id="rId7" Type="http://schemas.openxmlformats.org/officeDocument/2006/relationships/image" Target="../media/image97.png"/><Relationship Id="rId8" Type="http://schemas.openxmlformats.org/officeDocument/2006/relationships/image" Target="../media/image98.pdf"/><Relationship Id="rId9" Type="http://schemas.openxmlformats.org/officeDocument/2006/relationships/image" Target="../media/image99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d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df"/><Relationship Id="rId4" Type="http://schemas.openxmlformats.org/officeDocument/2006/relationships/image" Target="../media/image101.png"/><Relationship Id="rId5" Type="http://schemas.openxmlformats.org/officeDocument/2006/relationships/image" Target="../media/image102.pdf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gif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53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51724"/>
            <a:ext cx="8534400" cy="1248676"/>
          </a:xfrm>
          <a:prstGeom prst="rect">
            <a:avLst/>
          </a:prstGeom>
          <a:gradFill>
            <a:gsLst>
              <a:gs pos="0">
                <a:srgbClr val="E47900"/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effectLst>
            <a:outerShdw blurRad="152400" dist="215900" dir="5400000" sx="90000" sy="-19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216000" rIns="216000" bIns="93600" rtlCol="0" anchor="t" anchorCtr="0">
            <a:spAutoFit/>
          </a:bodyPr>
          <a:lstStyle/>
          <a:p>
            <a:pPr algn="ctr"/>
            <a:r>
              <a:rPr lang="es-ES_tradnl" sz="3600" dirty="0" smtClean="0"/>
              <a:t>Properties of SFGs at intermediate redshift</a:t>
            </a:r>
          </a:p>
          <a:p>
            <a:pPr algn="ctr"/>
            <a:r>
              <a:rPr lang="es-ES_tradnl" sz="3600" dirty="0" smtClean="0"/>
              <a:t>selected from SHARDS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02240" y="3657600"/>
            <a:ext cx="1836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Antonio Cava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919007"/>
            <a:ext cx="5715000" cy="193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/>
              <a:t>PI: </a:t>
            </a:r>
            <a:r>
              <a:rPr lang="en-US" u="sng" dirty="0" smtClean="0">
                <a:solidFill>
                  <a:srgbClr val="000000"/>
                </a:solidFill>
              </a:rPr>
              <a:t>Pablo G. </a:t>
            </a:r>
            <a:r>
              <a:rPr lang="en-US" u="sng" dirty="0" err="1" smtClean="0">
                <a:solidFill>
                  <a:srgbClr val="000000"/>
                </a:solidFill>
              </a:rPr>
              <a:t>Pérez-González</a:t>
            </a:r>
            <a:endParaRPr lang="en-US" u="sng" dirty="0" smtClean="0">
              <a:solidFill>
                <a:srgbClr val="000000"/>
              </a:solidFill>
            </a:endParaRPr>
          </a:p>
          <a:p>
            <a:pPr marL="0" lvl="1" algn="just"/>
            <a:endParaRPr lang="en-US" sz="1000" dirty="0" smtClean="0">
              <a:solidFill>
                <a:srgbClr val="000000"/>
              </a:solidFill>
            </a:endParaRPr>
          </a:p>
          <a:p>
            <a:pPr marL="0" lvl="1" algn="just"/>
            <a:r>
              <a:rPr lang="en-US" u="sng" dirty="0" smtClean="0">
                <a:solidFill>
                  <a:srgbClr val="000000"/>
                </a:solidFill>
              </a:rPr>
              <a:t>SHARDS team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s-ES" sz="1400" dirty="0" smtClean="0">
                <a:solidFill>
                  <a:srgbClr val="000000"/>
                </a:solidFill>
                <a:latin typeface="Bookman Old Style" pitchFamily="18" charset="0"/>
              </a:rPr>
              <a:t>G. Barro, A. Cava, M. Balcells, N. Cardiel, J. Cenarro, J. Cepa, S. Charlot, A. Cimatti, C. Conselice,  E. Daddi, J. Donley, D. Elbaz, I. Ferreras,  J. Gallego, R. Gobat, R. Guzmán, A. Renzini, G. Rieke, J.M. Rodríguez-Espinosa, L. Tresse, I. Trujillo, V. Villar, J. Zamorano</a:t>
            </a:r>
          </a:p>
          <a:p>
            <a:pPr algn="just"/>
            <a:endParaRPr lang="en-US" dirty="0"/>
          </a:p>
        </p:txBody>
      </p:sp>
      <p:pic>
        <p:nvPicPr>
          <p:cNvPr id="7" name="Picture 8" descr="escudo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586" y="381000"/>
            <a:ext cx="1017814" cy="10668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214769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42035" y="4038600"/>
            <a:ext cx="42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Universidad Complutense de Madrid, Spain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(soon @ Geneva Observatory, Switzerland)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Rainbow_logo.png"/>
          <p:cNvPicPr>
            <a:picLocks noChangeAspect="1"/>
          </p:cNvPicPr>
          <p:nvPr/>
        </p:nvPicPr>
        <p:blipFill>
          <a:blip r:embed="rId4"/>
          <a:srcRect l="376" r="376" b="563"/>
          <a:stretch>
            <a:fillRect/>
          </a:stretch>
        </p:blipFill>
        <p:spPr>
          <a:xfrm>
            <a:off x="7205905" y="5442704"/>
            <a:ext cx="1593636" cy="106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37207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Universidad Complutense de Madrid, </a:t>
            </a:r>
          </a:p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First SHARDS Team Meeting</a:t>
            </a:r>
          </a:p>
          <a:p>
            <a:pPr algn="r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Madrid 20-21/06/2013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725269"/>
            <a:ext cx="2057400" cy="369332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Why to study ELGs?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58944" y="147935"/>
            <a:ext cx="510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- Science: 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ELGs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1001" y="1143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Young, bright stars are usually embedded in clouds of gas which are photoionized by energetic photons from these stars.</a:t>
            </a:r>
          </a:p>
        </p:txBody>
      </p:sp>
      <p:pic>
        <p:nvPicPr>
          <p:cNvPr id="7" name="Imagen 6"/>
          <p:cNvPicPr>
            <a:picLocks/>
          </p:cNvPicPr>
          <p:nvPr/>
        </p:nvPicPr>
        <p:blipFill>
          <a:blip r:embed="rId3"/>
          <a:srcRect l="48497" t="51834"/>
          <a:stretch>
            <a:fillRect/>
          </a:stretch>
        </p:blipFill>
        <p:spPr>
          <a:xfrm>
            <a:off x="4572000" y="1705735"/>
            <a:ext cx="4345710" cy="20280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805" y="2057400"/>
            <a:ext cx="1265995" cy="12753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05000"/>
            <a:ext cx="2683095" cy="1639669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2514600" y="2970212"/>
            <a:ext cx="990600" cy="1588"/>
          </a:xfrm>
          <a:prstGeom prst="straightConnector1">
            <a:avLst/>
          </a:prstGeom>
          <a:ln w="50800" cap="rnd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343400" y="2132012"/>
            <a:ext cx="990600" cy="1588"/>
          </a:xfrm>
          <a:prstGeom prst="straightConnector1">
            <a:avLst/>
          </a:prstGeom>
          <a:ln w="50800" cap="rnd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5119615" y="2209800"/>
            <a:ext cx="5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0000FF"/>
                </a:solidFill>
              </a:rPr>
              <a:t>[OII]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096000" y="1981200"/>
            <a:ext cx="65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00CD00"/>
                </a:solidFill>
              </a:rPr>
              <a:t>[OIII]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862815" y="2057400"/>
            <a:ext cx="47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H</a:t>
            </a:r>
            <a:r>
              <a:rPr lang="es-ES_tradnl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04800" y="3877270"/>
            <a:ext cx="8612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The nebular lines effectively re-emit the integrated stellar luminosity of galaxies shortward of the Lyman limit, so they provide a </a:t>
            </a:r>
            <a:r>
              <a:rPr lang="es-ES_tradnl" smtClean="0">
                <a:solidFill>
                  <a:srgbClr val="FF0000"/>
                </a:solidFill>
              </a:rPr>
              <a:t>direct, sensitive probe of the young massive stellar population</a:t>
            </a:r>
            <a:r>
              <a:rPr lang="es-ES_tradnl" smtClean="0"/>
              <a:t>. </a:t>
            </a:r>
            <a:endParaRPr lang="es-ES_tradnl"/>
          </a:p>
        </p:txBody>
      </p:sp>
      <p:sp>
        <p:nvSpPr>
          <p:cNvPr id="19" name="CuadroTexto 18"/>
          <p:cNvSpPr txBox="1"/>
          <p:nvPr/>
        </p:nvSpPr>
        <p:spPr>
          <a:xfrm>
            <a:off x="381001" y="4944070"/>
            <a:ext cx="8536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Only stars with masses of &gt;10 </a:t>
            </a:r>
            <a:r>
              <a:rPr lang="es-ES_tradnl" i="1" smtClean="0"/>
              <a:t>M</a:t>
            </a:r>
            <a:r>
              <a:rPr lang="es-ES_tradnl" baseline="-25000" smtClean="0">
                <a:latin typeface="Wingdings"/>
                <a:ea typeface="Wingdings"/>
                <a:cs typeface="Wingdings"/>
              </a:rPr>
              <a:t></a:t>
            </a:r>
            <a:r>
              <a:rPr lang="es-ES_tradnl" i="1" smtClean="0"/>
              <a:t> </a:t>
            </a:r>
            <a:r>
              <a:rPr lang="es-ES_tradnl" smtClean="0"/>
              <a:t>and lifetimes of t&lt;20 Myr contribute significantly to the integrated ionizing flux, so the </a:t>
            </a:r>
            <a:r>
              <a:rPr lang="es-ES_tradnl" smtClean="0">
                <a:solidFill>
                  <a:srgbClr val="FF0000"/>
                </a:solidFill>
              </a:rPr>
              <a:t>emission lines provide a nearly </a:t>
            </a:r>
            <a:r>
              <a:rPr lang="es-ES_tradnl" i="1" u="sng" smtClean="0">
                <a:solidFill>
                  <a:srgbClr val="FF0000"/>
                </a:solidFill>
              </a:rPr>
              <a:t>instantaneous measure</a:t>
            </a:r>
            <a:r>
              <a:rPr lang="es-ES_tradnl" smtClean="0">
                <a:solidFill>
                  <a:srgbClr val="FF0000"/>
                </a:solidFill>
              </a:rPr>
              <a:t> of the SFR</a:t>
            </a:r>
            <a:r>
              <a:rPr lang="es-ES_tradnl" smtClean="0"/>
              <a:t>, independent of the previous star formation history.</a:t>
            </a:r>
            <a:endParaRPr lang="es-ES_tradnl"/>
          </a:p>
        </p:txBody>
      </p:sp>
      <p:sp>
        <p:nvSpPr>
          <p:cNvPr id="20" name="CuadroTexto 19"/>
          <p:cNvSpPr txBox="1"/>
          <p:nvPr/>
        </p:nvSpPr>
        <p:spPr>
          <a:xfrm>
            <a:off x="683491" y="6031468"/>
            <a:ext cx="8231909" cy="646331"/>
          </a:xfrm>
          <a:prstGeom prst="rect">
            <a:avLst/>
          </a:prstGeom>
          <a:noFill/>
          <a:ln>
            <a:solidFill>
              <a:srgbClr val="00CD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u="sng" smtClean="0">
                <a:solidFill>
                  <a:srgbClr val="FF0000"/>
                </a:solidFill>
              </a:rPr>
              <a:t>Most applications of this method have been based on measurements of the </a:t>
            </a:r>
            <a:r>
              <a:rPr lang="es-ES_tradnl" b="1" u="sng" smtClean="0">
                <a:solidFill>
                  <a:srgbClr val="FF0000"/>
                </a:solidFill>
              </a:rPr>
              <a:t>H</a:t>
            </a:r>
            <a:r>
              <a:rPr lang="es-ES_tradnl" b="1" u="sng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s-ES_tradnl" u="sng" smtClean="0">
                <a:solidFill>
                  <a:srgbClr val="FF0000"/>
                </a:solidFill>
              </a:rPr>
              <a:t> line</a:t>
            </a:r>
          </a:p>
          <a:p>
            <a:pPr algn="ctr"/>
            <a:r>
              <a:rPr lang="es-ES_tradnl"/>
              <a:t>but </a:t>
            </a:r>
            <a:r>
              <a:rPr lang="es-ES_tradnl" b="1"/>
              <a:t>other lines/methods can be used</a:t>
            </a:r>
            <a:r>
              <a:rPr lang="es-ES_tradnl"/>
              <a:t> as well.</a:t>
            </a:r>
          </a:p>
        </p:txBody>
      </p:sp>
      <p:sp>
        <p:nvSpPr>
          <p:cNvPr id="21" name="Anillo 20"/>
          <p:cNvSpPr/>
          <p:nvPr/>
        </p:nvSpPr>
        <p:spPr>
          <a:xfrm>
            <a:off x="4932000" y="1828800"/>
            <a:ext cx="304800" cy="1828800"/>
          </a:xfrm>
          <a:prstGeom prst="donut">
            <a:avLst>
              <a:gd name="adj" fmla="val 9012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2" name="Anillo 21"/>
          <p:cNvSpPr/>
          <p:nvPr/>
        </p:nvSpPr>
        <p:spPr>
          <a:xfrm>
            <a:off x="6138000" y="2362200"/>
            <a:ext cx="533400" cy="1230868"/>
          </a:xfrm>
          <a:prstGeom prst="donut">
            <a:avLst>
              <a:gd name="adj" fmla="val 5586"/>
            </a:avLst>
          </a:prstGeom>
          <a:solidFill>
            <a:srgbClr val="00C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3" name="Anillo 22"/>
          <p:cNvSpPr/>
          <p:nvPr/>
        </p:nvSpPr>
        <p:spPr>
          <a:xfrm>
            <a:off x="7969877" y="2415064"/>
            <a:ext cx="412123" cy="1166336"/>
          </a:xfrm>
          <a:prstGeom prst="donut">
            <a:avLst>
              <a:gd name="adj" fmla="val 901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12789" y="147935"/>
            <a:ext cx="610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– Science: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 [OII] and SF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3429000" y="725269"/>
            <a:ext cx="2209800" cy="369332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Why to use [OII]?</a:t>
            </a:r>
            <a:endParaRPr lang="en-U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81000" y="12192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/>
              <a:t>The </a:t>
            </a:r>
            <a:r>
              <a:rPr lang="es-ES_tradnl" i="1">
                <a:solidFill>
                  <a:srgbClr val="FF0000"/>
                </a:solidFill>
              </a:rPr>
              <a:t>H</a:t>
            </a:r>
            <a:r>
              <a:rPr lang="es-ES_tradnl" i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s-ES_tradnl" i="1">
                <a:solidFill>
                  <a:srgbClr val="FF0000"/>
                </a:solidFill>
              </a:rPr>
              <a:t> emission line is redshifted out of the visible window beyond z≈0.5</a:t>
            </a:r>
            <a:r>
              <a:rPr lang="es-ES_tradnl" i="1"/>
              <a:t>, so bluer SFR tracers can provide a very useful estimate of the systematics of SFRs in samples of distant galaxies.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00300" y="2158424"/>
            <a:ext cx="82723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u="sng">
                <a:solidFill>
                  <a:srgbClr val="0000FF"/>
                </a:solidFill>
              </a:rPr>
              <a:t>The strongest emission feature in the blue is the [OII]</a:t>
            </a:r>
            <a:r>
              <a:rPr lang="es-ES_tradnl" u="sng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s-ES_tradnl" u="sng">
                <a:solidFill>
                  <a:srgbClr val="0000FF"/>
                </a:solidFill>
              </a:rPr>
              <a:t>3727 </a:t>
            </a:r>
            <a:r>
              <a:rPr lang="es-ES_tradnl" i="1" u="sng">
                <a:solidFill>
                  <a:srgbClr val="0000FF"/>
                </a:solidFill>
              </a:rPr>
              <a:t>forbidden-line</a:t>
            </a:r>
            <a:r>
              <a:rPr lang="es-ES_tradnl" u="sng">
                <a:solidFill>
                  <a:srgbClr val="0000FF"/>
                </a:solidFill>
              </a:rPr>
              <a:t> doublet.</a:t>
            </a:r>
          </a:p>
          <a:p>
            <a:pPr algn="ctr"/>
            <a:endParaRPr lang="es-ES_tradnl" sz="600"/>
          </a:p>
          <a:p>
            <a:pPr algn="ctr"/>
            <a:r>
              <a:rPr lang="es-ES_tradnl" sz="1400"/>
              <a:t>(The </a:t>
            </a:r>
            <a:r>
              <a:rPr lang="es-ES_tradnl" sz="1400" baseline="-25000"/>
              <a:t>2</a:t>
            </a:r>
            <a:r>
              <a:rPr lang="es-ES_tradnl" sz="1400"/>
              <a:t>D</a:t>
            </a:r>
            <a:r>
              <a:rPr lang="es-ES_tradnl" sz="1400" baseline="30000"/>
              <a:t>3/2</a:t>
            </a:r>
            <a:r>
              <a:rPr lang="es-ES_tradnl" sz="1400">
                <a:sym typeface="Wingdings"/>
              </a:rPr>
              <a:t></a:t>
            </a:r>
            <a:r>
              <a:rPr lang="es-ES_tradnl" sz="1400" baseline="-25000">
                <a:sym typeface="Wingdings"/>
              </a:rPr>
              <a:t>4</a:t>
            </a:r>
            <a:r>
              <a:rPr lang="es-ES_tradnl" sz="1400"/>
              <a:t>S</a:t>
            </a:r>
            <a:r>
              <a:rPr lang="es-ES_tradnl" sz="1400" baseline="30000"/>
              <a:t>3/2</a:t>
            </a:r>
            <a:r>
              <a:rPr lang="es-ES_tradnl" sz="1400"/>
              <a:t> and </a:t>
            </a:r>
            <a:r>
              <a:rPr lang="es-ES_tradnl" sz="1400" baseline="-25000"/>
              <a:t>2</a:t>
            </a:r>
            <a:r>
              <a:rPr lang="es-ES_tradnl" sz="1400"/>
              <a:t>D</a:t>
            </a:r>
            <a:r>
              <a:rPr lang="es-ES_tradnl" sz="1400" baseline="30000"/>
              <a:t>3/2</a:t>
            </a:r>
            <a:r>
              <a:rPr lang="es-ES_tradnl" sz="1400">
                <a:sym typeface="Wingdings"/>
              </a:rPr>
              <a:t></a:t>
            </a:r>
            <a:r>
              <a:rPr lang="es-ES_tradnl" sz="1400" baseline="-25000">
                <a:sym typeface="Wingdings"/>
              </a:rPr>
              <a:t>4</a:t>
            </a:r>
            <a:r>
              <a:rPr lang="es-ES_tradnl" sz="1400"/>
              <a:t>S</a:t>
            </a:r>
            <a:r>
              <a:rPr lang="es-ES_tradnl" sz="1400" baseline="30000"/>
              <a:t>5/2</a:t>
            </a:r>
            <a:r>
              <a:rPr lang="es-ES_tradnl" sz="1400"/>
              <a:t> transitions give rise to the 3726.1 Å and 3728.8 Å emission lines respectively. )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124200"/>
            <a:ext cx="4870275" cy="3352800"/>
          </a:xfrm>
          <a:prstGeom prst="rect">
            <a:avLst/>
          </a:prstGeom>
          <a:ln w="15875">
            <a:solidFill>
              <a:srgbClr val="00CD00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7264" y="1371600"/>
            <a:ext cx="8229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The lumnosity of the </a:t>
            </a:r>
            <a:r>
              <a:rPr lang="es-ES_tradnl">
                <a:solidFill>
                  <a:srgbClr val="FF0000"/>
                </a:solidFill>
              </a:rPr>
              <a:t>[OII] forbidden line is not directly coupled to the ionizing luminosity</a:t>
            </a:r>
            <a:r>
              <a:rPr lang="es-ES_tradnl"/>
              <a:t> and is sensitive to abundance and the ionization state of the gas, </a:t>
            </a:r>
            <a:r>
              <a:rPr lang="es-ES_tradnl">
                <a:solidFill>
                  <a:srgbClr val="FF0000"/>
                </a:solidFill>
              </a:rPr>
              <a:t>but can be empirically calibrated (through H</a:t>
            </a:r>
            <a:r>
              <a:rPr lang="es-ES_tradnl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s-ES_tradnl">
                <a:solidFill>
                  <a:srgbClr val="FF0000"/>
                </a:solidFill>
              </a:rPr>
              <a:t>) as a quantitative SFR tracer.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00200" y="2743200"/>
            <a:ext cx="627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SFR(M</a:t>
            </a:r>
            <a:r>
              <a:rPr lang="es-ES_tradnl" baseline="-25000">
                <a:latin typeface="Wingdings"/>
                <a:ea typeface="Wingdings"/>
                <a:cs typeface="Wingdings"/>
              </a:rPr>
              <a:t></a:t>
            </a:r>
            <a:r>
              <a:rPr lang="es-ES_tradnl"/>
              <a:t>year</a:t>
            </a:r>
            <a:r>
              <a:rPr lang="es-ES_tradnl" baseline="30000"/>
              <a:t>-1</a:t>
            </a:r>
            <a:r>
              <a:rPr lang="es-ES_tradnl"/>
              <a:t>)=(1.4±0.4)×10</a:t>
            </a:r>
            <a:r>
              <a:rPr lang="es-ES_tradnl" baseline="30000"/>
              <a:t>-41</a:t>
            </a:r>
            <a:r>
              <a:rPr lang="es-ES_tradnl" i="1"/>
              <a:t>L</a:t>
            </a:r>
            <a:r>
              <a:rPr lang="es-ES_tradnl"/>
              <a:t>[OII] (erg s</a:t>
            </a:r>
            <a:r>
              <a:rPr lang="es-ES_tradnl" baseline="30000"/>
              <a:t>-1</a:t>
            </a:r>
            <a:r>
              <a:rPr lang="es-ES_tradnl"/>
              <a:t>)        (Kennicutt 1998)</a:t>
            </a:r>
            <a:endParaRPr lang="es-ES_tradnl" baseline="30000"/>
          </a:p>
        </p:txBody>
      </p:sp>
      <p:sp>
        <p:nvSpPr>
          <p:cNvPr id="6" name="CuadroTexto 5"/>
          <p:cNvSpPr txBox="1"/>
          <p:nvPr/>
        </p:nvSpPr>
        <p:spPr>
          <a:xfrm>
            <a:off x="609600" y="3505200"/>
            <a:ext cx="7848536" cy="2585323"/>
          </a:xfrm>
          <a:prstGeom prst="rect">
            <a:avLst/>
          </a:prstGeom>
          <a:noFill/>
          <a:ln w="158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u="sng"/>
              <a:t>Other important SFR tracers include:</a:t>
            </a:r>
          </a:p>
          <a:p>
            <a:endParaRPr lang="es-ES_tradnl" sz="600" u="sng"/>
          </a:p>
          <a:p>
            <a:r>
              <a:rPr lang="es-ES_tradnl"/>
              <a:t>	- </a:t>
            </a:r>
            <a:r>
              <a:rPr lang="es-ES_tradnl">
                <a:solidFill>
                  <a:srgbClr val="FF0000"/>
                </a:solidFill>
              </a:rPr>
              <a:t>UV radiation</a:t>
            </a:r>
            <a:r>
              <a:rPr lang="es-ES_tradnl"/>
              <a:t> (dominated by young star radiation field, SFR scales linearly with luminosity; 1500-2500Å from ground only at z&gt;1; extinction is an issue, </a:t>
            </a:r>
            <a:r>
              <a:rPr lang="es-ES_tradnl" b="1" i="1"/>
              <a:t>t</a:t>
            </a:r>
            <a:r>
              <a:rPr lang="es-ES_tradnl" b="1" i="1">
                <a:latin typeface="Adobe Caslon Pro"/>
                <a:cs typeface="Adobe Caslon Pro"/>
              </a:rPr>
              <a:t>~</a:t>
            </a:r>
            <a:r>
              <a:rPr lang="es-ES_tradnl" b="1" i="1"/>
              <a:t>10</a:t>
            </a:r>
            <a:r>
              <a:rPr lang="es-ES_tradnl" b="1" i="1" baseline="30000"/>
              <a:t>8</a:t>
            </a:r>
            <a:r>
              <a:rPr lang="es-ES_tradnl" b="1" i="1"/>
              <a:t>yr</a:t>
            </a:r>
            <a:r>
              <a:rPr lang="es-ES_tradnl"/>
              <a:t>)</a:t>
            </a:r>
          </a:p>
          <a:p>
            <a:endParaRPr lang="es-ES_tradnl" sz="600"/>
          </a:p>
          <a:p>
            <a:r>
              <a:rPr lang="es-ES_tradnl"/>
              <a:t>	- </a:t>
            </a:r>
            <a:r>
              <a:rPr lang="es-ES_tradnl">
                <a:solidFill>
                  <a:srgbClr val="FF0000"/>
                </a:solidFill>
              </a:rPr>
              <a:t>MIR/FIR re-radiation</a:t>
            </a:r>
            <a:r>
              <a:rPr lang="es-ES_tradnl"/>
              <a:t> (fraction of UV radiation absorbed by dust and re-emitted in the mid-/far-IR, </a:t>
            </a:r>
            <a:r>
              <a:rPr lang="es-ES_tradnl" b="1" i="1"/>
              <a:t>t</a:t>
            </a:r>
            <a:r>
              <a:rPr lang="es-ES_tradnl" b="1" i="1">
                <a:latin typeface="Adobe Caslon Pro"/>
                <a:cs typeface="Adobe Caslon Pro"/>
              </a:rPr>
              <a:t>~</a:t>
            </a:r>
            <a:r>
              <a:rPr lang="es-ES_tradnl" b="1" i="1"/>
              <a:t>10</a:t>
            </a:r>
            <a:r>
              <a:rPr lang="es-ES_tradnl" b="1" i="1" baseline="30000"/>
              <a:t>9</a:t>
            </a:r>
            <a:r>
              <a:rPr lang="es-ES_tradnl" b="1" i="1"/>
              <a:t>yr</a:t>
            </a:r>
            <a:r>
              <a:rPr lang="es-ES_tradnl"/>
              <a:t>)</a:t>
            </a:r>
          </a:p>
          <a:p>
            <a:endParaRPr lang="es-ES_tradnl" sz="600"/>
          </a:p>
          <a:p>
            <a:r>
              <a:rPr lang="es-ES_tradnl"/>
              <a:t>	- </a:t>
            </a:r>
            <a:r>
              <a:rPr lang="es-ES_tradnl">
                <a:solidFill>
                  <a:srgbClr val="FF0000"/>
                </a:solidFill>
              </a:rPr>
              <a:t>integrated colors</a:t>
            </a:r>
            <a:r>
              <a:rPr lang="es-ES_tradnl"/>
              <a:t> (e.g. U-V; imprecise and model dependent but provide average SFR properties for large galaxy samples, </a:t>
            </a:r>
            <a:r>
              <a:rPr lang="es-ES_tradnl" b="1" i="1"/>
              <a:t>t</a:t>
            </a:r>
            <a:r>
              <a:rPr lang="es-ES_tradnl" b="1" i="1">
                <a:latin typeface="Adobe Caslon Pro"/>
                <a:cs typeface="Adobe Caslon Pro"/>
              </a:rPr>
              <a:t>&gt;</a:t>
            </a:r>
            <a:r>
              <a:rPr lang="es-ES_tradnl" b="1" i="1"/>
              <a:t>10</a:t>
            </a:r>
            <a:r>
              <a:rPr lang="es-ES_tradnl" b="1" i="1" baseline="30000"/>
              <a:t>9</a:t>
            </a:r>
            <a:r>
              <a:rPr lang="es-ES_tradnl" b="1" i="1"/>
              <a:t>y</a:t>
            </a:r>
            <a:r>
              <a:rPr lang="es-ES_tradnl"/>
              <a:t>)</a:t>
            </a:r>
          </a:p>
        </p:txBody>
      </p:sp>
      <p:sp>
        <p:nvSpPr>
          <p:cNvPr id="7" name="Rectangle 37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9"/>
          <p:cNvSpPr txBox="1"/>
          <p:nvPr/>
        </p:nvSpPr>
        <p:spPr>
          <a:xfrm>
            <a:off x="1512789" y="147935"/>
            <a:ext cx="610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– Science: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 [OII] and SF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3429000" y="849868"/>
            <a:ext cx="2209800" cy="369332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Why to use [OII]?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2743200" y="3364468"/>
            <a:ext cx="369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solidFill>
                  <a:srgbClr val="FF0000"/>
                </a:solidFill>
              </a:rPr>
              <a:t>Origin of the [OII] emission?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12789" y="147935"/>
            <a:ext cx="610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– Science: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 [OII] and SF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6" name="Imagen 5" descr="Eddington1927.png"/>
          <p:cNvPicPr>
            <a:picLocks noChangeAspect="1"/>
          </p:cNvPicPr>
          <p:nvPr/>
        </p:nvPicPr>
        <p:blipFill>
          <a:blip r:embed="rId3"/>
          <a:srcRect b="10170"/>
          <a:stretch>
            <a:fillRect/>
          </a:stretch>
        </p:blipFill>
        <p:spPr>
          <a:xfrm>
            <a:off x="2103643" y="685800"/>
            <a:ext cx="5135357" cy="56041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23958" y="6336268"/>
            <a:ext cx="4249458" cy="369332"/>
          </a:xfrm>
          <a:prstGeom prst="rect">
            <a:avLst/>
          </a:prstGeom>
          <a:noFill/>
        </p:spPr>
        <p:txBody>
          <a:bodyPr vert="horz" wrap="none" lIns="0" rtlCol="0">
            <a:spAutoFit/>
          </a:bodyPr>
          <a:lstStyle/>
          <a:p>
            <a:r>
              <a:rPr lang="es-ES_tradnl"/>
              <a:t>Eddington, A.S., MNRAS, 88, 134-138, </a:t>
            </a:r>
            <a:r>
              <a:rPr lang="es-ES_tradnl" b="1">
                <a:solidFill>
                  <a:srgbClr val="FF0000"/>
                </a:solidFill>
              </a:rPr>
              <a:t>1927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85800" y="4495800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2 - Metastable state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09600" y="479762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1 - Stable state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9600" y="38100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3 - Stable state</a:t>
            </a:r>
          </a:p>
        </p:txBody>
      </p:sp>
      <p:sp>
        <p:nvSpPr>
          <p:cNvPr id="11" name="Marco 10"/>
          <p:cNvSpPr/>
          <p:nvPr/>
        </p:nvSpPr>
        <p:spPr>
          <a:xfrm>
            <a:off x="2880000" y="630000"/>
            <a:ext cx="3733800" cy="533400"/>
          </a:xfrm>
          <a:prstGeom prst="frame">
            <a:avLst>
              <a:gd name="adj1" fmla="val 9074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338498" y="5105400"/>
            <a:ext cx="160793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>
                <a:solidFill>
                  <a:srgbClr val="FF6600"/>
                </a:solidFill>
              </a:rPr>
              <a:t>Nebulium</a:t>
            </a:r>
            <a:r>
              <a:rPr lang="es-ES_tradnl" sz="1600">
                <a:solidFill>
                  <a:srgbClr val="FF6600"/>
                </a:solidFill>
              </a:rPr>
              <a:t> (1927)</a:t>
            </a:r>
          </a:p>
          <a:p>
            <a:r>
              <a:rPr lang="es-ES_tradnl" sz="1600">
                <a:solidFill>
                  <a:srgbClr val="0000FF"/>
                </a:solidFill>
              </a:rPr>
              <a:t>[OII] </a:t>
            </a:r>
            <a:r>
              <a:rPr lang="es-ES_tradnl" sz="160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s-ES_tradnl" sz="1600">
                <a:solidFill>
                  <a:srgbClr val="0000FF"/>
                </a:solidFill>
              </a:rPr>
              <a:t>3729</a:t>
            </a:r>
          </a:p>
          <a:p>
            <a:endParaRPr lang="es-ES_tradnl" sz="800">
              <a:solidFill>
                <a:srgbClr val="FF6600"/>
              </a:solidFill>
            </a:endParaRPr>
          </a:p>
          <a:p>
            <a:r>
              <a:rPr lang="es-ES_tradnl" sz="1600" b="1">
                <a:solidFill>
                  <a:srgbClr val="FF6600"/>
                </a:solidFill>
              </a:rPr>
              <a:t>Coronium</a:t>
            </a:r>
            <a:r>
              <a:rPr lang="es-ES_tradnl" sz="1600">
                <a:solidFill>
                  <a:srgbClr val="FF6600"/>
                </a:solidFill>
              </a:rPr>
              <a:t> (1930)</a:t>
            </a:r>
          </a:p>
          <a:p>
            <a:r>
              <a:rPr lang="es-ES_tradnl" sz="1600">
                <a:solidFill>
                  <a:srgbClr val="008000"/>
                </a:solidFill>
              </a:rPr>
              <a:t>[Fe13+] </a:t>
            </a:r>
            <a:r>
              <a:rPr lang="es-ES_tradnl" sz="160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s-ES_tradnl" sz="1600">
                <a:solidFill>
                  <a:srgbClr val="008000"/>
                </a:solidFill>
              </a:rPr>
              <a:t>5303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12789" y="147935"/>
            <a:ext cx="610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– Science: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 [OII] and SF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3400" y="156346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Forbidden emission lines have only been observed in extremely </a:t>
            </a:r>
            <a:r>
              <a:rPr lang="es-ES_tradnl">
                <a:solidFill>
                  <a:srgbClr val="FF0000"/>
                </a:solidFill>
              </a:rPr>
              <a:t>low-density gases and plasmas</a:t>
            </a:r>
            <a:r>
              <a:rPr lang="es-ES_tradnl"/>
              <a:t>. 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33400" y="2325469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Even the hardest laboratory vacuum on Earth is still too dense (e.g. &gt;10</a:t>
            </a:r>
            <a:r>
              <a:rPr lang="es-ES_tradnl" baseline="30000"/>
              <a:t>3</a:t>
            </a:r>
            <a:r>
              <a:rPr lang="es-ES_tradnl"/>
              <a:t>cm</a:t>
            </a:r>
            <a:r>
              <a:rPr lang="es-ES_tradnl" baseline="30000"/>
              <a:t>-3</a:t>
            </a:r>
            <a:r>
              <a:rPr lang="es-ES_tradnl"/>
              <a:t> at CERN) for forbidden line emission to occur before </a:t>
            </a:r>
            <a:r>
              <a:rPr lang="es-ES_tradnl">
                <a:solidFill>
                  <a:srgbClr val="FF0000"/>
                </a:solidFill>
              </a:rPr>
              <a:t>atoms are collisionally de-excited</a:t>
            </a:r>
            <a:r>
              <a:rPr lang="es-ES_tradnl"/>
              <a:t>.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33400" y="32766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However, </a:t>
            </a:r>
            <a:r>
              <a:rPr lang="es-ES_tradnl">
                <a:solidFill>
                  <a:srgbClr val="FF0000"/>
                </a:solidFill>
              </a:rPr>
              <a:t>in space environments, densities may be only a few atoms per cubic centimetre </a:t>
            </a:r>
            <a:r>
              <a:rPr lang="es-ES_tradnl"/>
              <a:t>(e.g. </a:t>
            </a:r>
            <a:r>
              <a:rPr lang="es-ES_tradnl">
                <a:latin typeface="Adobe Caslon Pro"/>
                <a:cs typeface="Adobe Caslon Pro"/>
              </a:rPr>
              <a:t>~</a:t>
            </a:r>
            <a:r>
              <a:rPr lang="es-ES_tradnl"/>
              <a:t>10^</a:t>
            </a:r>
            <a:r>
              <a:rPr lang="es-ES_tradnl" baseline="30000"/>
              <a:t>-1</a:t>
            </a:r>
            <a:r>
              <a:rPr lang="es-ES_tradnl"/>
              <a:t>cm</a:t>
            </a:r>
            <a:r>
              <a:rPr lang="es-ES_tradnl" baseline="30000"/>
              <a:t>-3</a:t>
            </a:r>
            <a:r>
              <a:rPr lang="es-ES_tradnl"/>
              <a:t> in interstellar space, or 10</a:t>
            </a:r>
            <a:r>
              <a:rPr lang="es-ES_tradnl" baseline="30000"/>
              <a:t>-3</a:t>
            </a:r>
            <a:r>
              <a:rPr lang="es-ES_tradnl"/>
              <a:t> in intergalactic space), making atomic collisions unlikely.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33400" y="425827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Under such conditions, once an atom or molecule has been </a:t>
            </a:r>
            <a:r>
              <a:rPr lang="es-ES_tradnl">
                <a:solidFill>
                  <a:srgbClr val="FF0000"/>
                </a:solidFill>
              </a:rPr>
              <a:t>excited for any reason into a meta-stable state</a:t>
            </a:r>
            <a:r>
              <a:rPr lang="es-ES_tradnl"/>
              <a:t>, then it is almost certain to </a:t>
            </a:r>
            <a:r>
              <a:rPr lang="es-ES_tradnl">
                <a:solidFill>
                  <a:srgbClr val="FF0000"/>
                </a:solidFill>
              </a:rPr>
              <a:t>decay by emitting a forbidden-line photon.</a:t>
            </a:r>
            <a:r>
              <a:rPr lang="es-ES_tradnl"/>
              <a:t>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33400" y="520047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Since meta-stable states are rather common, </a:t>
            </a:r>
            <a:r>
              <a:rPr lang="es-ES_tradnl">
                <a:solidFill>
                  <a:srgbClr val="FF0000"/>
                </a:solidFill>
              </a:rPr>
              <a:t>forbidden transitions account for a significant percentage of the photons emitted</a:t>
            </a:r>
            <a:r>
              <a:rPr lang="es-ES_tradnl"/>
              <a:t> by the ultra-low density gas in space. </a:t>
            </a:r>
            <a:r>
              <a:rPr lang="es-ES_tradnl" u="sng"/>
              <a:t>Forbidden emission lines can become the most luminous observable lines.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438400" y="762000"/>
            <a:ext cx="424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>
                <a:solidFill>
                  <a:srgbClr val="FF6600"/>
                </a:solidFill>
              </a:rPr>
              <a:t>Basic principles of observed emission lines </a:t>
            </a:r>
          </a:p>
          <a:p>
            <a:pPr algn="ctr"/>
            <a:r>
              <a:rPr lang="es-ES_tradnl">
                <a:solidFill>
                  <a:schemeClr val="accent6"/>
                </a:solidFill>
              </a:rPr>
              <a:t>(modern view, 2013)</a:t>
            </a:r>
          </a:p>
        </p:txBody>
      </p:sp>
      <p:grpSp>
        <p:nvGrpSpPr>
          <p:cNvPr id="32" name="Agrupar 31"/>
          <p:cNvGrpSpPr/>
          <p:nvPr/>
        </p:nvGrpSpPr>
        <p:grpSpPr>
          <a:xfrm>
            <a:off x="914400" y="2019299"/>
            <a:ext cx="6529865" cy="4000501"/>
            <a:chOff x="1190567" y="1943100"/>
            <a:chExt cx="6529865" cy="4000501"/>
          </a:xfrm>
        </p:grpSpPr>
        <p:grpSp>
          <p:nvGrpSpPr>
            <p:cNvPr id="33" name="Agrupar 28"/>
            <p:cNvGrpSpPr/>
            <p:nvPr/>
          </p:nvGrpSpPr>
          <p:grpSpPr>
            <a:xfrm>
              <a:off x="1190567" y="1943100"/>
              <a:ext cx="6529865" cy="4000501"/>
              <a:chOff x="1190567" y="1943100"/>
              <a:chExt cx="6529865" cy="4000501"/>
            </a:xfrm>
          </p:grpSpPr>
          <p:grpSp>
            <p:nvGrpSpPr>
              <p:cNvPr id="35" name="Agrupar 22"/>
              <p:cNvGrpSpPr/>
              <p:nvPr/>
            </p:nvGrpSpPr>
            <p:grpSpPr>
              <a:xfrm>
                <a:off x="3200400" y="1943100"/>
                <a:ext cx="4520032" cy="3960256"/>
                <a:chOff x="337139" y="1943100"/>
                <a:chExt cx="3917361" cy="3432222"/>
              </a:xfrm>
            </p:grpSpPr>
            <p:pic>
              <p:nvPicPr>
                <p:cNvPr id="41" name="Imagen 4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5539" y="4551681"/>
                  <a:ext cx="3698961" cy="823641"/>
                </a:xfrm>
                <a:prstGeom prst="rect">
                  <a:avLst/>
                </a:prstGeom>
              </p:spPr>
            </p:pic>
            <p:pic>
              <p:nvPicPr>
                <p:cNvPr id="42" name="Imagen 4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7139" y="1943100"/>
                  <a:ext cx="3917361" cy="2590800"/>
                </a:xfrm>
                <a:prstGeom prst="rect">
                  <a:avLst/>
                </a:prstGeom>
              </p:spPr>
            </p:pic>
          </p:grpSp>
          <p:pic>
            <p:nvPicPr>
              <p:cNvPr id="36" name="Imagen 35" descr="Screen shot 2013-05-22 at 11.30.39 A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1943100"/>
                <a:ext cx="1838113" cy="4000500"/>
              </a:xfrm>
              <a:prstGeom prst="rect">
                <a:avLst/>
              </a:prstGeom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1190567" y="1981201"/>
                <a:ext cx="252000" cy="3962400"/>
              </a:xfrm>
              <a:prstGeom prst="rect">
                <a:avLst/>
              </a:prstGeom>
              <a:solidFill>
                <a:srgbClr val="FF9999"/>
              </a:solidFill>
            </p:spPr>
            <p:txBody>
              <a:bodyPr vert="vert270" wrap="square" rtlCol="0" anchor="ctr">
                <a:spAutoFit/>
              </a:bodyPr>
              <a:lstStyle/>
              <a:p>
                <a:pPr algn="ctr"/>
                <a:r>
                  <a:rPr lang="es-ES_tradnl"/>
                  <a:t>Eddington, A.S.  - 1927</a:t>
                </a:r>
              </a:p>
            </p:txBody>
          </p:sp>
          <p:sp>
            <p:nvSpPr>
              <p:cNvPr id="39" name="CuadroTexto 38"/>
              <p:cNvSpPr txBox="1"/>
              <p:nvPr/>
            </p:nvSpPr>
            <p:spPr>
              <a:xfrm>
                <a:off x="3200400" y="1981200"/>
                <a:ext cx="252000" cy="39624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vert="vert270" wrap="square" rtlCol="0" anchor="ctr">
                <a:spAutoFit/>
              </a:bodyPr>
              <a:lstStyle/>
              <a:p>
                <a:pPr algn="ctr"/>
                <a:r>
                  <a:rPr lang="es-ES_tradnl"/>
                  <a:t>Modern view -  2013</a:t>
                </a:r>
              </a:p>
            </p:txBody>
          </p:sp>
        </p:grpSp>
        <p:sp>
          <p:nvSpPr>
            <p:cNvPr id="34" name="CuadroTexto 33"/>
            <p:cNvSpPr txBox="1"/>
            <p:nvPr/>
          </p:nvSpPr>
          <p:spPr>
            <a:xfrm>
              <a:off x="5181600" y="4873823"/>
              <a:ext cx="2057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400"/>
                <a:t>O[II]3726Å    O[II]3729Å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6299" t="13438" r="12283" b="20997"/>
          <a:stretch>
            <a:fillRect/>
          </a:stretch>
        </p:blipFill>
        <p:spPr bwMode="auto">
          <a:xfrm>
            <a:off x="33995" y="1659535"/>
            <a:ext cx="9033805" cy="466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725269"/>
            <a:ext cx="6781800" cy="646331"/>
          </a:xfrm>
          <a:prstGeom prst="rect">
            <a:avLst/>
          </a:prstGeom>
          <a:solidFill>
            <a:schemeClr val="bg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SHARDS was optimized for the study of R&amp;D galaxies but </a:t>
            </a:r>
            <a:r>
              <a:rPr lang="en-US" dirty="0" err="1" smtClean="0"/>
              <a:t>ELGs</a:t>
            </a:r>
            <a:r>
              <a:rPr lang="en-US" dirty="0" smtClean="0"/>
              <a:t> were also within the goals of the survey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58944" y="147935"/>
            <a:ext cx="510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- Science: 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ELGs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6" name="Marco 5"/>
          <p:cNvSpPr/>
          <p:nvPr/>
        </p:nvSpPr>
        <p:spPr>
          <a:xfrm>
            <a:off x="1524000" y="2209800"/>
            <a:ext cx="228600" cy="36576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66815" y="5181600"/>
            <a:ext cx="61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>
                <a:solidFill>
                  <a:srgbClr val="0000FF"/>
                </a:solidFill>
              </a:rPr>
              <a:t>[OII]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map_zo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609600"/>
            <a:ext cx="5541073" cy="1981200"/>
          </a:xfrm>
          <a:prstGeom prst="rect">
            <a:avLst/>
          </a:prstGeom>
        </p:spPr>
      </p:pic>
      <p:sp>
        <p:nvSpPr>
          <p:cNvPr id="8" name="Line Callout 1 (Border and Accent Bar) 7"/>
          <p:cNvSpPr/>
          <p:nvPr/>
        </p:nvSpPr>
        <p:spPr>
          <a:xfrm>
            <a:off x="6248400" y="968870"/>
            <a:ext cx="2819400" cy="936130"/>
          </a:xfrm>
          <a:prstGeom prst="accentBorderCallout1">
            <a:avLst>
              <a:gd name="adj1" fmla="val 18750"/>
              <a:gd name="adj2" fmla="val -8333"/>
              <a:gd name="adj3" fmla="val 85642"/>
              <a:gd name="adj4" fmla="val -3004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76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25691" y="981670"/>
            <a:ext cx="2187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RAI</a:t>
            </a:r>
            <a:r>
              <a:rPr lang="en-US" dirty="0" smtClean="0">
                <a:solidFill>
                  <a:srgbClr val="FFFF00"/>
                </a:solidFill>
              </a:rPr>
              <a:t>NBO</a:t>
            </a:r>
            <a:r>
              <a:rPr lang="en-US" dirty="0" smtClean="0">
                <a:solidFill>
                  <a:srgbClr val="00CA00"/>
                </a:solidFill>
              </a:rPr>
              <a:t>WFI</a:t>
            </a:r>
            <a:r>
              <a:rPr lang="en-US" dirty="0" smtClean="0">
                <a:solidFill>
                  <a:srgbClr val="0000FF"/>
                </a:solidFill>
              </a:rPr>
              <a:t>CAT</a:t>
            </a:r>
            <a:r>
              <a:rPr lang="en-US" dirty="0" smtClean="0">
                <a:solidFill>
                  <a:srgbClr val="B158C7"/>
                </a:solidFill>
              </a:rPr>
              <a:t>ION</a:t>
            </a:r>
            <a:endParaRPr lang="en-US" dirty="0" smtClean="0"/>
          </a:p>
          <a:p>
            <a:pPr algn="ctr"/>
            <a:r>
              <a:rPr lang="en-US" dirty="0" smtClean="0"/>
              <a:t>directly in the images</a:t>
            </a:r>
          </a:p>
          <a:p>
            <a:pPr algn="ctr"/>
            <a:r>
              <a:rPr lang="en-US" dirty="0" smtClean="0"/>
              <a:t>H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expected at F721</a:t>
            </a:r>
            <a:endParaRPr lang="en-US" dirty="0"/>
          </a:p>
        </p:txBody>
      </p:sp>
      <p:pic>
        <p:nvPicPr>
          <p:cNvPr id="10" name="video_NEW1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1995" y="3049217"/>
            <a:ext cx="4621028" cy="3711591"/>
          </a:xfrm>
          <a:prstGeom prst="rect">
            <a:avLst/>
          </a:prstGeom>
        </p:spPr>
      </p:pic>
      <p:pic>
        <p:nvPicPr>
          <p:cNvPr id="11" name="Picture 10" descr="file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049217"/>
            <a:ext cx="4570500" cy="3711591"/>
          </a:xfrm>
          <a:prstGeom prst="rect">
            <a:avLst/>
          </a:prstGeom>
        </p:spPr>
      </p:pic>
      <p:pic>
        <p:nvPicPr>
          <p:cNvPr id="13" name="Picture 12" descr="file3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3049217"/>
            <a:ext cx="4570501" cy="371159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058944" y="147935"/>
            <a:ext cx="510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- Science: 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ELGs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46" name="Line Callout 1 (Border and Accent Bar) 45"/>
          <p:cNvSpPr/>
          <p:nvPr/>
        </p:nvSpPr>
        <p:spPr>
          <a:xfrm>
            <a:off x="6248400" y="2133600"/>
            <a:ext cx="2819400" cy="707530"/>
          </a:xfrm>
          <a:prstGeom prst="accentBorderCallout1">
            <a:avLst>
              <a:gd name="adj1" fmla="val 18750"/>
              <a:gd name="adj2" fmla="val -8333"/>
              <a:gd name="adj3" fmla="val -6611"/>
              <a:gd name="adj4" fmla="val -14595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76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Ghost effects removal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and  characterization </a:t>
            </a:r>
          </a:p>
        </p:txBody>
      </p:sp>
      <p:sp>
        <p:nvSpPr>
          <p:cNvPr id="49" name="Frame 48"/>
          <p:cNvSpPr/>
          <p:nvPr/>
        </p:nvSpPr>
        <p:spPr>
          <a:xfrm>
            <a:off x="6858000" y="3049217"/>
            <a:ext cx="1143000" cy="913184"/>
          </a:xfrm>
          <a:prstGeom prst="frame">
            <a:avLst>
              <a:gd name="adj1" fmla="val 3541"/>
            </a:avLst>
          </a:prstGeom>
          <a:gradFill>
            <a:gsLst>
              <a:gs pos="0">
                <a:srgbClr val="FF6600"/>
              </a:gs>
              <a:gs pos="100000">
                <a:schemeClr val="accent3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ame 49"/>
          <p:cNvSpPr/>
          <p:nvPr/>
        </p:nvSpPr>
        <p:spPr>
          <a:xfrm>
            <a:off x="6858000" y="5791200"/>
            <a:ext cx="1143000" cy="990600"/>
          </a:xfrm>
          <a:prstGeom prst="frame">
            <a:avLst>
              <a:gd name="adj1" fmla="val 3541"/>
            </a:avLst>
          </a:prstGeom>
          <a:gradFill>
            <a:gsLst>
              <a:gs pos="0">
                <a:srgbClr val="FF6600"/>
              </a:gs>
              <a:gs pos="100000">
                <a:schemeClr val="accent3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ame 50"/>
          <p:cNvSpPr/>
          <p:nvPr/>
        </p:nvSpPr>
        <p:spPr>
          <a:xfrm>
            <a:off x="8001000" y="3962400"/>
            <a:ext cx="1143000" cy="936000"/>
          </a:xfrm>
          <a:prstGeom prst="frame">
            <a:avLst>
              <a:gd name="adj1" fmla="val 3541"/>
            </a:avLst>
          </a:prstGeom>
          <a:gradFill>
            <a:gsLst>
              <a:gs pos="0">
                <a:srgbClr val="FF6600"/>
              </a:gs>
              <a:gs pos="100000">
                <a:schemeClr val="accent3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Picture 57" descr="tkrs7324_OIII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99" y="609600"/>
            <a:ext cx="3886201" cy="4001832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3352800" y="3049217"/>
            <a:ext cx="3810000" cy="4559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tkrs7324_Halph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1" y="2499879"/>
            <a:ext cx="3886200" cy="3900921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3352800" y="4191000"/>
            <a:ext cx="38862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8264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6" grpId="0" animBg="1"/>
      <p:bldP spid="49" grpId="0" animBg="1"/>
      <p:bldP spid="50" grpId="0" animBg="1"/>
      <p:bldP spid="51" grpId="1" animBg="1"/>
      <p:bldP spid="5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687colmag_simp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SHARDS: ELGs selection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24" name="Imagen 23" descr="f687colma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33200" y="0"/>
            <a:ext cx="8875059" cy="6858000"/>
          </a:xfrm>
          <a:prstGeom prst="rect">
            <a:avLst/>
          </a:prstGeom>
        </p:spPr>
      </p:pic>
      <p:sp>
        <p:nvSpPr>
          <p:cNvPr id="19" name="Anillo 18"/>
          <p:cNvSpPr/>
          <p:nvPr/>
        </p:nvSpPr>
        <p:spPr>
          <a:xfrm>
            <a:off x="6441000" y="5410200"/>
            <a:ext cx="493200" cy="493200"/>
          </a:xfrm>
          <a:prstGeom prst="donut">
            <a:avLst>
              <a:gd name="adj" fmla="val 1550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  <p:sp useBgFill="1">
        <p:nvSpPr>
          <p:cNvPr id="20" name="CuadroTexto 19"/>
          <p:cNvSpPr txBox="1"/>
          <p:nvPr/>
        </p:nvSpPr>
        <p:spPr>
          <a:xfrm>
            <a:off x="2366417" y="4419600"/>
            <a:ext cx="3653383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rgbClr val="FF0000"/>
                </a:solidFill>
                <a:latin typeface="Adobe Caslon Pro"/>
                <a:cs typeface="Adobe Caslon Pro"/>
              </a:rPr>
              <a:t>Adopting</a:t>
            </a:r>
            <a:r>
              <a:rPr lang="es-ES_tradnl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Adobe Caslon Pro"/>
                <a:cs typeface="Adobe Caslon Pro"/>
              </a:rPr>
              <a:t>conservative</a:t>
            </a:r>
            <a:r>
              <a:rPr lang="es-ES_tradnl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Adobe Caslon Pro"/>
                <a:cs typeface="Adobe Caslon Pro"/>
              </a:rPr>
              <a:t>limits</a:t>
            </a:r>
            <a:r>
              <a:rPr lang="es-ES_tradnl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:	</a:t>
            </a:r>
          </a:p>
          <a:p>
            <a:r>
              <a:rPr lang="es-ES_tradnl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							- </a:t>
            </a:r>
            <a:r>
              <a:rPr lang="es-ES_tradnl" dirty="0" err="1">
                <a:solidFill>
                  <a:srgbClr val="FF0000"/>
                </a:solidFill>
                <a:latin typeface="Adobe Caslon Pro"/>
                <a:cs typeface="Adobe Caslon Pro"/>
              </a:rPr>
              <a:t>filter</a:t>
            </a:r>
            <a:r>
              <a:rPr lang="es-ES_tradnl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Adobe Caslon Pro"/>
                <a:cs typeface="Adobe Caslon Pro"/>
              </a:rPr>
              <a:t>mag</a:t>
            </a:r>
            <a:r>
              <a:rPr lang="es-ES_tradnl" dirty="0">
                <a:solidFill>
                  <a:srgbClr val="FF0000"/>
                </a:solidFill>
                <a:latin typeface="Adobe Caslon Pro"/>
                <a:cs typeface="Adobe Caslon Pro"/>
              </a:rPr>
              <a:t> &lt;= 26</a:t>
            </a:r>
          </a:p>
          <a:p>
            <a:r>
              <a:rPr lang="es-ES_tradnl" dirty="0">
                <a:solidFill>
                  <a:srgbClr val="FF0000"/>
                </a:solidFill>
                <a:latin typeface="Adobe Caslon Pro"/>
                <a:cs typeface="Adobe Caslon Pro"/>
              </a:rPr>
              <a:t>		</a:t>
            </a:r>
            <a:r>
              <a:rPr lang="es-ES_tradnl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	  				- </a:t>
            </a:r>
            <a:r>
              <a:rPr lang="es-ES_tradnl" dirty="0">
                <a:solidFill>
                  <a:srgbClr val="FF0000"/>
                </a:solidFill>
                <a:latin typeface="Adobe Caslon Pro"/>
                <a:cs typeface="Adobe Caslon Pro"/>
              </a:rPr>
              <a:t>3-sigma </a:t>
            </a:r>
            <a:r>
              <a:rPr lang="es-ES_tradnl" dirty="0" err="1">
                <a:solidFill>
                  <a:srgbClr val="FF0000"/>
                </a:solidFill>
                <a:latin typeface="Adobe Caslon Pro"/>
                <a:cs typeface="Adobe Caslon Pro"/>
              </a:rPr>
              <a:t>cuts</a:t>
            </a:r>
            <a:endParaRPr lang="es-ES_tradnl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 rot="5400000" flipH="1" flipV="1">
            <a:off x="2781300" y="3771900"/>
            <a:ext cx="762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50800">
              <a:srgbClr val="FF0000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909627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grpSp>
        <p:nvGrpSpPr>
          <p:cNvPr id="2" name="Agrupar 32"/>
          <p:cNvGrpSpPr/>
          <p:nvPr/>
        </p:nvGrpSpPr>
        <p:grpSpPr>
          <a:xfrm>
            <a:off x="-560832" y="-73152"/>
            <a:ext cx="9857232" cy="7616952"/>
            <a:chOff x="-560832" y="-73152"/>
            <a:chExt cx="9857232" cy="7616952"/>
          </a:xfrm>
        </p:grpSpPr>
        <p:grpSp>
          <p:nvGrpSpPr>
            <p:cNvPr id="3" name="Agrupar 31"/>
            <p:cNvGrpSpPr/>
            <p:nvPr/>
          </p:nvGrpSpPr>
          <p:grpSpPr>
            <a:xfrm>
              <a:off x="-560832" y="-73152"/>
              <a:ext cx="9857232" cy="7616952"/>
              <a:chOff x="-533400" y="-73152"/>
              <a:chExt cx="9857232" cy="7616952"/>
            </a:xfrm>
          </p:grpSpPr>
          <p:pic>
            <p:nvPicPr>
              <p:cNvPr id="12" name="Imagen 11" descr="f687_histo_2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-533400" y="-73152"/>
                <a:ext cx="9857232" cy="7616952"/>
              </a:xfrm>
              <a:prstGeom prst="rect">
                <a:avLst/>
              </a:prstGeom>
            </p:spPr>
          </p:pic>
          <p:sp useBgFill="1">
            <p:nvSpPr>
              <p:cNvPr id="16" name="CuadroTexto 15"/>
              <p:cNvSpPr txBox="1"/>
              <p:nvPr/>
            </p:nvSpPr>
            <p:spPr>
              <a:xfrm>
                <a:off x="2353646" y="700516"/>
                <a:ext cx="4912786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s-ES_tradnl"/>
                  <a:t>Redshift distribution for emitters in filter F687W17</a:t>
                </a:r>
              </a:p>
            </p:txBody>
          </p:sp>
        </p:grpSp>
        <p:sp>
          <p:nvSpPr>
            <p:cNvPr id="10" name="CuadroTexto 9"/>
            <p:cNvSpPr txBox="1"/>
            <p:nvPr/>
          </p:nvSpPr>
          <p:spPr>
            <a:xfrm>
              <a:off x="4343400" y="6336268"/>
              <a:ext cx="948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Redshift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52400" y="3429000"/>
              <a:ext cx="33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N</a:t>
              </a:r>
            </a:p>
          </p:txBody>
        </p:sp>
      </p:grpSp>
      <p:sp>
        <p:nvSpPr>
          <p:cNvPr id="1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 distribution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258754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 selection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819400" y="893802"/>
            <a:ext cx="3642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000"/>
              <a:t>SELECTION FUNCTION</a:t>
            </a:r>
          </a:p>
        </p:txBody>
      </p:sp>
      <p:pic>
        <p:nvPicPr>
          <p:cNvPr id="15" name="Imagen 14" descr="filter687_ex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600200"/>
            <a:ext cx="4672330" cy="3739515"/>
          </a:xfrm>
          <a:prstGeom prst="rect">
            <a:avLst/>
          </a:prstGeom>
        </p:spPr>
      </p:pic>
      <p:pic>
        <p:nvPicPr>
          <p:cNvPr id="17" name="Imagen 16" descr="filter823_ex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0" y="1600200"/>
            <a:ext cx="4672330" cy="373951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85048" y="5562600"/>
            <a:ext cx="8177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000"/>
              <a:t>Not a simple redshift interval but depending on the</a:t>
            </a:r>
          </a:p>
          <a:p>
            <a:r>
              <a:rPr lang="es-ES_tradnl" sz="3000"/>
              <a:t>CWL calibration curve.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258754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960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209490"/>
            <a:ext cx="9144000" cy="40011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SHARDS: S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urvey for 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igh-z</a:t>
            </a:r>
            <a:r>
              <a:rPr lang="en-US" sz="2400" dirty="0" smtClean="0">
                <a:solidFill>
                  <a:srgbClr val="0000FF"/>
                </a:solidFill>
                <a:latin typeface="Helvetica Neue"/>
                <a:cs typeface="Helvetica Neue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bsorption</a:t>
            </a:r>
            <a:r>
              <a:rPr lang="en-US" sz="2400" dirty="0" smtClean="0">
                <a:solidFill>
                  <a:srgbClr val="0000FF"/>
                </a:solidFill>
                <a:latin typeface="Helvetica Neue"/>
                <a:cs typeface="Helvetica Neue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ed and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 D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ead</a:t>
            </a:r>
            <a:r>
              <a:rPr lang="en-US" sz="2400" dirty="0" smtClean="0">
                <a:solidFill>
                  <a:srgbClr val="0000FF"/>
                </a:solidFill>
                <a:latin typeface="Helvetica Neue"/>
                <a:cs typeface="Helvetica Neue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ources</a:t>
            </a:r>
            <a:endParaRPr lang="es-ES" sz="240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86200" y="1183957"/>
            <a:ext cx="21021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600" u="sng">
                <a:solidFill>
                  <a:srgbClr val="FF6600"/>
                </a:solidFill>
              </a:rPr>
              <a:t>TALK OUTLINE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00200" y="1905000"/>
            <a:ext cx="6353021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ES_tradnl" sz="2400"/>
              <a:t> Introduction </a:t>
            </a:r>
          </a:p>
          <a:p>
            <a:pPr>
              <a:buFontTx/>
              <a:buChar char="-"/>
            </a:pPr>
            <a:endParaRPr lang="es-ES_tradnl" sz="2400"/>
          </a:p>
          <a:p>
            <a:pPr>
              <a:buFontTx/>
              <a:buChar char="-"/>
            </a:pPr>
            <a:r>
              <a:rPr lang="es-ES_tradnl" sz="2400"/>
              <a:t> Survey and data characteristics (see Pablo’s talk)</a:t>
            </a:r>
          </a:p>
          <a:p>
            <a:pPr>
              <a:buFontTx/>
              <a:buChar char="-"/>
            </a:pPr>
            <a:endParaRPr lang="es-ES_tradnl" sz="2400"/>
          </a:p>
          <a:p>
            <a:pPr>
              <a:buFontTx/>
              <a:buChar char="-"/>
            </a:pPr>
            <a:r>
              <a:rPr lang="es-ES_tradnl" sz="2400"/>
              <a:t> Origin and relevance of Els as SF indicator</a:t>
            </a:r>
          </a:p>
          <a:p>
            <a:endParaRPr lang="es-ES_tradnl" sz="2400"/>
          </a:p>
          <a:p>
            <a:r>
              <a:rPr lang="es-ES_tradnl" sz="2400"/>
              <a:t>- </a:t>
            </a:r>
            <a:r>
              <a:rPr lang="es-ES_tradnl" sz="2400"/>
              <a:t>ELGs selection from SHARDS data</a:t>
            </a:r>
          </a:p>
          <a:p>
            <a:pPr>
              <a:buFontTx/>
              <a:buChar char="-"/>
            </a:pPr>
            <a:endParaRPr lang="es-ES_tradnl" sz="2400"/>
          </a:p>
          <a:p>
            <a:pPr>
              <a:buFontTx/>
              <a:buChar char="-"/>
            </a:pPr>
            <a:r>
              <a:rPr lang="es-ES_tradnl" sz="2400"/>
              <a:t> ELGs properties from [OII]</a:t>
            </a:r>
          </a:p>
          <a:p>
            <a:pPr>
              <a:buFontTx/>
              <a:buChar char="-"/>
            </a:pPr>
            <a:r>
              <a:rPr lang="es-ES_tradnl" sz="2400"/>
              <a:t> </a:t>
            </a:r>
          </a:p>
          <a:p>
            <a:pPr>
              <a:buFontTx/>
              <a:buChar char="-"/>
            </a:pPr>
            <a:r>
              <a:rPr lang="es-ES_tradnl" sz="2400"/>
              <a:t>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 selection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pic>
        <p:nvPicPr>
          <p:cNvPr id="5" name="Imagen 4" descr="fighist_F687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39824" y="603504"/>
            <a:ext cx="2779776" cy="6254496"/>
          </a:xfrm>
          <a:prstGeom prst="rect">
            <a:avLst/>
          </a:prstGeom>
        </p:spPr>
      </p:pic>
      <p:pic>
        <p:nvPicPr>
          <p:cNvPr id="7" name="Imagen 6" descr="fighist_F823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029200" y="673100"/>
            <a:ext cx="2782711" cy="6261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258754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819150"/>
            <a:ext cx="2768600" cy="2762250"/>
          </a:xfrm>
          <a:prstGeom prst="rect">
            <a:avLst/>
          </a:prstGeom>
          <a:noFill/>
          <a:ln>
            <a:noFill/>
          </a:ln>
          <a:effectLst>
            <a:glow rad="63500">
              <a:srgbClr val="0000FF">
                <a:alpha val="89000"/>
              </a:srgbClr>
            </a:glo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3657600"/>
            <a:ext cx="2768600" cy="2762250"/>
          </a:xfrm>
          <a:prstGeom prst="rect">
            <a:avLst/>
          </a:prstGeom>
          <a:noFill/>
          <a:ln>
            <a:noFill/>
          </a:ln>
          <a:effectLst>
            <a:glow rad="63500">
              <a:srgbClr val="0000FF">
                <a:alpha val="89000"/>
              </a:srgbClr>
            </a:glo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102" t="8214" r="2463" b="2733"/>
          <a:stretch/>
        </p:blipFill>
        <p:spPr>
          <a:xfrm>
            <a:off x="3380120" y="838200"/>
            <a:ext cx="5505809" cy="5544030"/>
          </a:xfrm>
          <a:prstGeom prst="rect">
            <a:avLst/>
          </a:prstGeom>
          <a:effectLst>
            <a:glow rad="101600">
              <a:srgbClr val="0000FF">
                <a:alpha val="75000"/>
              </a:srgb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57449" y="835223"/>
            <a:ext cx="590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7”x7”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7449" y="3733800"/>
            <a:ext cx="590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3”x3”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6" name="2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102" t="8214" r="2463" b="2733"/>
          <a:stretch/>
        </p:blipFill>
        <p:spPr>
          <a:xfrm>
            <a:off x="3380400" y="838200"/>
            <a:ext cx="5505809" cy="5544030"/>
          </a:xfrm>
          <a:prstGeom prst="rect">
            <a:avLst/>
          </a:prstGeom>
        </p:spPr>
      </p:pic>
      <p:pic>
        <p:nvPicPr>
          <p:cNvPr id="17" name="1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008" t="8369" r="2291" b="2329"/>
          <a:stretch/>
        </p:blipFill>
        <p:spPr>
          <a:xfrm>
            <a:off x="3380400" y="838200"/>
            <a:ext cx="5523362" cy="557994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857374"/>
            <a:ext cx="685800" cy="43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7605" y="4375224"/>
            <a:ext cx="1316595" cy="65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88900">
              <a:srgbClr val="FF6600"/>
            </a:glow>
          </a:effec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SHARDS: Science -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426668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0" y="3810000"/>
            <a:ext cx="9144000" cy="2362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Science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838200" y="762000"/>
            <a:ext cx="675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Using  public spectra we check EWs and fluxes for SHARDS emitters: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886200" y="1314271"/>
            <a:ext cx="813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ES_tradnl" dirty="0" smtClean="0">
                <a:latin typeface="Adobe Caslon Pro"/>
                <a:cs typeface="Adobe Caslon Pro"/>
              </a:rPr>
              <a:t> [OII]</a:t>
            </a:r>
          </a:p>
          <a:p>
            <a:pPr>
              <a:buFontTx/>
              <a:buChar char="-"/>
            </a:pPr>
            <a:r>
              <a:rPr lang="es-ES_tradnl" dirty="0" smtClean="0">
                <a:latin typeface="Adobe Caslon Pro"/>
                <a:cs typeface="Adobe Caslon Pro"/>
              </a:rPr>
              <a:t> [OIII]</a:t>
            </a:r>
          </a:p>
          <a:p>
            <a:pPr>
              <a:buFontTx/>
              <a:buChar char="-"/>
            </a:pPr>
            <a:r>
              <a:rPr lang="es-ES_tradnl" dirty="0">
                <a:latin typeface="Adobe Caslon Pro"/>
                <a:cs typeface="Adobe Caslon Pro"/>
              </a:rPr>
              <a:t> </a:t>
            </a:r>
            <a:r>
              <a:rPr lang="es-ES_tradnl" dirty="0" smtClean="0">
                <a:latin typeface="Adobe Caslon Pro"/>
                <a:cs typeface="Adobe Caslon Pro"/>
              </a:rPr>
              <a:t>H</a:t>
            </a:r>
            <a:r>
              <a:rPr lang="es-ES_tradnl" baseline="-25000" dirty="0" smtClean="0">
                <a:latin typeface="Symbol" charset="2"/>
                <a:cs typeface="Symbol" charset="2"/>
              </a:rPr>
              <a:t>a</a:t>
            </a:r>
          </a:p>
          <a:p>
            <a:pPr>
              <a:buFontTx/>
              <a:buChar char="-"/>
            </a:pPr>
            <a:r>
              <a:rPr lang="es-ES_tradnl" dirty="0">
                <a:latin typeface="Adobe Caslon Pro"/>
                <a:cs typeface="Adobe Caslon Pro"/>
              </a:rPr>
              <a:t> </a:t>
            </a:r>
            <a:r>
              <a:rPr lang="es-ES_tradnl" dirty="0" err="1" smtClean="0">
                <a:latin typeface="Adobe Caslon Pro"/>
                <a:cs typeface="Adobe Caslon Pro"/>
              </a:rPr>
              <a:t>H</a:t>
            </a:r>
            <a:r>
              <a:rPr lang="es-ES_tradnl" baseline="-25000" dirty="0" err="1" smtClean="0">
                <a:latin typeface="Symbol" charset="2"/>
                <a:cs typeface="Symbol" charset="2"/>
              </a:rPr>
              <a:t>b</a:t>
            </a:r>
            <a:endParaRPr lang="es-ES_tradnl" baseline="-25000" dirty="0">
              <a:latin typeface="Symbol" charset="2"/>
              <a:cs typeface="Symbol" charset="2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52400" y="2858869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A deeper check including 13 emission and absorption features with a selfconsistent method (from Fritz et al. 2007) providing robust measurements and errors estimation is planned.</a:t>
            </a:r>
          </a:p>
        </p:txBody>
      </p:sp>
      <p:pic>
        <p:nvPicPr>
          <p:cNvPr id="27" name="Imagen 26" descr="H_alph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28600" y="3368040"/>
            <a:ext cx="2720340" cy="3520440"/>
          </a:xfrm>
          <a:prstGeom prst="rect">
            <a:avLst/>
          </a:prstGeom>
        </p:spPr>
      </p:pic>
      <p:pic>
        <p:nvPicPr>
          <p:cNvPr id="28" name="Imagen 27" descr="H_bet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57400" y="3368040"/>
            <a:ext cx="2720340" cy="3520440"/>
          </a:xfrm>
          <a:prstGeom prst="rect">
            <a:avLst/>
          </a:prstGeom>
        </p:spPr>
      </p:pic>
      <p:pic>
        <p:nvPicPr>
          <p:cNvPr id="29" name="Imagen 28" descr="OI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343400" y="3368040"/>
            <a:ext cx="2720340" cy="3520440"/>
          </a:xfrm>
          <a:prstGeom prst="rect">
            <a:avLst/>
          </a:prstGeom>
        </p:spPr>
      </p:pic>
      <p:pic>
        <p:nvPicPr>
          <p:cNvPr id="30" name="Imagen 29" descr="OII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629400" y="3368040"/>
            <a:ext cx="2720340" cy="352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31"/>
          <p:cNvGrpSpPr/>
          <p:nvPr/>
        </p:nvGrpSpPr>
        <p:grpSpPr>
          <a:xfrm>
            <a:off x="1143000" y="796636"/>
            <a:ext cx="6858000" cy="5299364"/>
            <a:chOff x="1143000" y="779318"/>
            <a:chExt cx="6858000" cy="5299364"/>
          </a:xfrm>
        </p:grpSpPr>
        <p:pic>
          <p:nvPicPr>
            <p:cNvPr id="28" name="Imagen 27" descr="FluxCheck_1.00arcsec_LABELS.eps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 rot="5400000">
              <a:off x="1922318" y="0"/>
              <a:ext cx="5299364" cy="6858000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rgbClr val="0000FF">
                  <a:alpha val="95000"/>
                </a:srgbClr>
              </a:glow>
            </a:effectLst>
          </p:spPr>
        </p:pic>
        <p:sp>
          <p:nvSpPr>
            <p:cNvPr id="30" name="Rectángulo 29"/>
            <p:cNvSpPr/>
            <p:nvPr/>
          </p:nvSpPr>
          <p:spPr>
            <a:xfrm>
              <a:off x="6781800" y="1828800"/>
              <a:ext cx="457200" cy="27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5029200" y="4800600"/>
              <a:ext cx="2209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 useBgFill="1">
        <p:nvSpPr>
          <p:cNvPr id="34" name="Rectángulo 33"/>
          <p:cNvSpPr/>
          <p:nvPr/>
        </p:nvSpPr>
        <p:spPr>
          <a:xfrm>
            <a:off x="5334000" y="1066800"/>
            <a:ext cx="762000" cy="152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6" name="Imagen 35" descr="FluxCheck_1.42arcsec_LABELS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 rot="5400000">
            <a:off x="1922318" y="17318"/>
            <a:ext cx="5299364" cy="6858000"/>
          </a:xfrm>
          <a:prstGeom prst="rect">
            <a:avLst/>
          </a:prstGeom>
          <a:solidFill>
            <a:schemeClr val="bg1"/>
          </a:solidFill>
          <a:effectLst>
            <a:glow rad="63500">
              <a:srgbClr val="0000FF">
                <a:alpha val="95000"/>
              </a:srgbClr>
            </a:glow>
          </a:effectLst>
        </p:spPr>
      </p:pic>
      <p:sp>
        <p:nvSpPr>
          <p:cNvPr id="37" name="Rectángulo 36"/>
          <p:cNvSpPr/>
          <p:nvPr/>
        </p:nvSpPr>
        <p:spPr>
          <a:xfrm>
            <a:off x="5029200" y="4817918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SHARDS: Science -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sp>
        <p:nvSpPr>
          <p:cNvPr id="40" name="CuadroTexto 39"/>
          <p:cNvSpPr txBox="1"/>
          <p:nvPr/>
        </p:nvSpPr>
        <p:spPr>
          <a:xfrm rot="19341152">
            <a:off x="6619601" y="1274997"/>
            <a:ext cx="4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1:1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533400" y="6260068"/>
            <a:ext cx="539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Factors affecting SHARDS to Spec line flux correlation: 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6096000" y="61076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>
                <a:latin typeface="Adobe Caslon Pro"/>
                <a:cs typeface="Adobe Caslon Pro"/>
              </a:rPr>
              <a:t>- aperture effects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6096000" y="6412468"/>
            <a:ext cx="258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>
                <a:solidFill>
                  <a:srgbClr val="FF0000"/>
                </a:solidFill>
                <a:latin typeface="Adobe Caslon Pro"/>
                <a:cs typeface="Adobe Caslon Pro"/>
              </a:rPr>
              <a:t>- spectral flux calibration</a:t>
            </a:r>
          </a:p>
        </p:txBody>
      </p:sp>
      <p:sp useBgFill="1">
        <p:nvSpPr>
          <p:cNvPr id="44" name="CuadroTexto 43"/>
          <p:cNvSpPr txBox="1"/>
          <p:nvPr/>
        </p:nvSpPr>
        <p:spPr>
          <a:xfrm>
            <a:off x="1371600" y="3810000"/>
            <a:ext cx="6400800" cy="92333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We refined the comparison by:    </a:t>
            </a:r>
          </a:p>
          <a:p>
            <a:pPr>
              <a:buFontTx/>
              <a:buChar char="-"/>
            </a:pPr>
            <a:r>
              <a:rPr lang="es-ES_tradnl">
                <a:latin typeface="Adobe Caslon Pro"/>
                <a:cs typeface="Adobe Caslon Pro"/>
              </a:rPr>
              <a:t> using optimal aperture for each galaxy </a:t>
            </a:r>
          </a:p>
          <a:p>
            <a:pPr>
              <a:buFontTx/>
              <a:buChar char="-"/>
            </a:pPr>
            <a:r>
              <a:rPr lang="es-ES_tradnl">
                <a:latin typeface="Adobe Caslon Pro"/>
                <a:cs typeface="Adobe Caslon Pro"/>
              </a:rPr>
              <a:t> adopting continuum fit definition from SED fit to SHARDS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42" grpId="0"/>
      <p:bldP spid="43" grpId="0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ángulo 33"/>
          <p:cNvSpPr/>
          <p:nvPr/>
        </p:nvSpPr>
        <p:spPr>
          <a:xfrm>
            <a:off x="5334000" y="1066800"/>
            <a:ext cx="762000" cy="152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7" name="Rectángulo 36"/>
          <p:cNvSpPr/>
          <p:nvPr/>
        </p:nvSpPr>
        <p:spPr>
          <a:xfrm>
            <a:off x="5029200" y="4817918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SHARDS: Science -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sp>
        <p:nvSpPr>
          <p:cNvPr id="40" name="CuadroTexto 39"/>
          <p:cNvSpPr txBox="1"/>
          <p:nvPr/>
        </p:nvSpPr>
        <p:spPr>
          <a:xfrm rot="19341152">
            <a:off x="8219801" y="1198797"/>
            <a:ext cx="4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1:1</a:t>
            </a:r>
          </a:p>
        </p:txBody>
      </p:sp>
      <p:pic>
        <p:nvPicPr>
          <p:cNvPr id="18" name="Imagen 17" descr="multi_fitco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798"/>
            <a:ext cx="3121034" cy="6098400"/>
          </a:xfrm>
          <a:prstGeom prst="rect">
            <a:avLst/>
          </a:prstGeom>
        </p:spPr>
      </p:pic>
      <p:pic>
        <p:nvPicPr>
          <p:cNvPr id="10" name="Imagen 9" descr="FluxCheck_OII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048000" y="762000"/>
            <a:ext cx="6172201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EW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948" t="4632" r="7158" b="3705"/>
              <a:stretch>
                <a:fillRect/>
              </a:stretch>
            </p:blipFill>
          </mc:Choice>
          <mc:Fallback>
            <p:blipFill>
              <a:blip r:embed="rId3"/>
              <a:srcRect l="8948" t="4632" r="7158" b="3705"/>
              <a:stretch>
                <a:fillRect/>
              </a:stretch>
            </p:blipFill>
          </mc:Fallback>
        </mc:AlternateContent>
        <p:spPr>
          <a:xfrm>
            <a:off x="1066800" y="838200"/>
            <a:ext cx="6904890" cy="58297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Science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pic>
        <p:nvPicPr>
          <p:cNvPr id="23" name="Imagen 22" descr="Ly_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19200"/>
            <a:ext cx="2712720" cy="266700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6400800" y="1676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Ly+2012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181600" y="4191000"/>
            <a:ext cx="235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Comparing to recent works we start to be more confident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EWs and SFRs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1610" y="914400"/>
            <a:ext cx="823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EWs offer a quick way of examining the </a:t>
            </a:r>
            <a:r>
              <a:rPr lang="es-ES_tradnl" i="1" u="sng"/>
              <a:t>relative importance</a:t>
            </a:r>
            <a:r>
              <a:rPr lang="es-ES_tradnl" i="1" u="sng"/>
              <a:t> of SF as a function of time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27810" y="1476931"/>
            <a:ext cx="8058990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[OII] flux measures the amount of SF in recent past (</a:t>
            </a:r>
            <a:r>
              <a:rPr lang="es-ES_tradnl" i="1"/>
              <a:t>t</a:t>
            </a:r>
            <a:r>
              <a:rPr lang="es-ES_tradnl"/>
              <a:t>&lt;20Myr), while the continuum underlying the 3727Å reflects SF over a longer timestale (</a:t>
            </a:r>
            <a:r>
              <a:rPr lang="es-ES_tradnl" i="1"/>
              <a:t>t</a:t>
            </a:r>
            <a:r>
              <a:rPr lang="es-ES_tradnl">
                <a:latin typeface="Adobe Caslon Pro"/>
                <a:cs typeface="Adobe Caslon Pro"/>
              </a:rPr>
              <a:t>~</a:t>
            </a:r>
            <a:r>
              <a:rPr lang="es-ES_tradnl"/>
              <a:t>1Gyr) thus:</a:t>
            </a:r>
          </a:p>
          <a:p>
            <a:pPr algn="ctr"/>
            <a:r>
              <a:rPr lang="es-ES_tradnl"/>
              <a:t>EW=F</a:t>
            </a:r>
            <a:r>
              <a:rPr lang="es-ES_tradnl" baseline="-25000"/>
              <a:t>[OII]</a:t>
            </a:r>
            <a:r>
              <a:rPr lang="es-ES_tradnl"/>
              <a:t>/I</a:t>
            </a:r>
            <a:r>
              <a:rPr lang="es-ES_tradnl" baseline="-25000"/>
              <a:t>cont</a:t>
            </a:r>
          </a:p>
          <a:p>
            <a:pPr algn="ctr"/>
            <a:r>
              <a:rPr lang="es-ES_tradnl" sz="2600" baseline="-25000"/>
              <a:t>can provide an estimation for the SF efficiency at a given z.</a:t>
            </a:r>
            <a:endParaRPr lang="es-ES_tradnl" sz="2600" baseline="-2500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95" y="2819400"/>
            <a:ext cx="4925505" cy="25146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248400" y="3516868"/>
            <a:ext cx="727596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_tradnl"/>
              <a:t>A=I×b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33400" y="58306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In the local neighborhood, the distribution on [OII] </a:t>
            </a:r>
            <a:r>
              <a:rPr lang="es-ES_tradnl">
                <a:latin typeface="Symbol" charset="2"/>
                <a:cs typeface="Symbol" charset="2"/>
              </a:rPr>
              <a:t>l</a:t>
            </a:r>
            <a:r>
              <a:rPr lang="es-ES_tradnl"/>
              <a:t>3727 rest-frame equivalent widths peaks near </a:t>
            </a:r>
            <a:r>
              <a:rPr lang="es-ES_tradnl">
                <a:latin typeface="Adobe Caslon Pro"/>
                <a:cs typeface="Adobe Caslon Pro"/>
              </a:rPr>
              <a:t>~</a:t>
            </a:r>
            <a:r>
              <a:rPr lang="es-ES_tradnl"/>
              <a:t>5Å and show redshift evolutution . </a:t>
            </a:r>
          </a:p>
        </p:txBody>
      </p:sp>
      <p:grpSp>
        <p:nvGrpSpPr>
          <p:cNvPr id="19" name="Agrupar 18"/>
          <p:cNvGrpSpPr/>
          <p:nvPr/>
        </p:nvGrpSpPr>
        <p:grpSpPr>
          <a:xfrm>
            <a:off x="76200" y="2466975"/>
            <a:ext cx="9144000" cy="3095625"/>
            <a:chOff x="0" y="2466975"/>
            <a:chExt cx="9144000" cy="3095625"/>
          </a:xfrm>
        </p:grpSpPr>
        <p:pic>
          <p:nvPicPr>
            <p:cNvPr id="14" name="Imagen 13" descr="Screen shot 2013-05-22 at 12.20.49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466975"/>
              <a:ext cx="9144000" cy="3095625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7696200" y="3886200"/>
              <a:ext cx="1018728" cy="338554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s-ES_tradnl" sz="1600" b="1">
                  <a:solidFill>
                    <a:srgbClr val="FF0000"/>
                  </a:solidFill>
                </a:rPr>
                <a:t>SHARDS ? 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560000" y="3459481"/>
              <a:ext cx="228600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7741840" y="3352800"/>
              <a:ext cx="9887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b="1"/>
                <a:t>0.75  &lt;  z   &lt; 0.9</a:t>
              </a:r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381000" y="5830669"/>
            <a:ext cx="8458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i="1">
                <a:solidFill>
                  <a:srgbClr val="FF0000"/>
                </a:solidFill>
              </a:rPr>
              <a:t>Over the past ~5Gyr, the relative intensities of individual starbursts has decreased linearly with time.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3581400" y="5483423"/>
            <a:ext cx="182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(from Ciardullo+2013)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EWs and SFRs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1610" y="914400"/>
            <a:ext cx="821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EWs offer a quick way of examining the </a:t>
            </a:r>
            <a:r>
              <a:rPr lang="es-ES_tradnl" i="1" u="sng"/>
              <a:t>relative importance of SF as a function of time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81000" y="6135469"/>
            <a:ext cx="8458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i="1">
                <a:solidFill>
                  <a:srgbClr val="FF0000"/>
                </a:solidFill>
              </a:rPr>
              <a:t>Over the past ~5Gyr, the relative intensities of individual starbursts has decreased linearly with time </a:t>
            </a:r>
            <a:r>
              <a:rPr lang="es-ES_tradnl" i="1">
                <a:solidFill>
                  <a:srgbClr val="FF0000"/>
                </a:solidFill>
                <a:sym typeface="Wingdings"/>
              </a:rPr>
              <a:t> </a:t>
            </a:r>
            <a:r>
              <a:rPr lang="es-ES_tradnl" i="1">
                <a:solidFill>
                  <a:srgbClr val="0000FF"/>
                </a:solidFill>
                <a:sym typeface="Wingdings"/>
              </a:rPr>
              <a:t>but possible FLATTENING AT z</a:t>
            </a:r>
            <a:r>
              <a:rPr lang="es-ES_tradnl" i="1">
                <a:solidFill>
                  <a:srgbClr val="0000FF"/>
                </a:solidFill>
                <a:latin typeface="Adobe Caslon Pro"/>
                <a:cs typeface="Adobe Caslon Pro"/>
                <a:sym typeface="Wingdings"/>
              </a:rPr>
              <a:t>~</a:t>
            </a:r>
            <a:r>
              <a:rPr lang="es-ES_tradnl" i="1">
                <a:solidFill>
                  <a:srgbClr val="0000FF"/>
                </a:solidFill>
                <a:sym typeface="Wingdings"/>
              </a:rPr>
              <a:t>1  consistently with Madau plot  :  EW</a:t>
            </a:r>
            <a:r>
              <a:rPr lang="es-ES_tradnl" i="1">
                <a:solidFill>
                  <a:srgbClr val="0000FF"/>
                </a:solidFill>
                <a:latin typeface="Adobe Caslon Pro"/>
                <a:cs typeface="Adobe Caslon Pro"/>
                <a:sym typeface="Wingdings"/>
              </a:rPr>
              <a:t>~</a:t>
            </a:r>
            <a:r>
              <a:rPr lang="es-ES_tradnl" i="1">
                <a:solidFill>
                  <a:srgbClr val="0000FF"/>
                </a:solidFill>
                <a:sym typeface="Wingdings"/>
              </a:rPr>
              <a:t>(1+z)</a:t>
            </a:r>
            <a:r>
              <a:rPr lang="es-ES_tradnl" i="1" baseline="3000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a</a:t>
            </a:r>
            <a:endParaRPr lang="es-ES_tradnl" i="1" baseline="3000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23" name="Imagen 22" descr="EW_evol_ave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0" y="1447800"/>
            <a:ext cx="4562475" cy="456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Science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grpSp>
        <p:nvGrpSpPr>
          <p:cNvPr id="2" name="Agrupar 25"/>
          <p:cNvGrpSpPr/>
          <p:nvPr/>
        </p:nvGrpSpPr>
        <p:grpSpPr>
          <a:xfrm>
            <a:off x="2743200" y="914400"/>
            <a:ext cx="5287129" cy="4085509"/>
            <a:chOff x="2743200" y="914400"/>
            <a:chExt cx="5287129" cy="4085509"/>
          </a:xfrm>
        </p:grpSpPr>
        <p:pic>
          <p:nvPicPr>
            <p:cNvPr id="23" name="Imagen 22" descr="LL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2743200" y="914400"/>
              <a:ext cx="5287129" cy="4085509"/>
            </a:xfrm>
            <a:prstGeom prst="rect">
              <a:avLst/>
            </a:prstGeom>
          </p:spPr>
        </p:pic>
        <p:sp useBgFill="1">
          <p:nvSpPr>
            <p:cNvPr id="25" name="Rectángulo 24"/>
            <p:cNvSpPr/>
            <p:nvPr/>
          </p:nvSpPr>
          <p:spPr>
            <a:xfrm>
              <a:off x="3722400" y="1094400"/>
              <a:ext cx="3592800" cy="1524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" name="Agrupar 27"/>
          <p:cNvGrpSpPr/>
          <p:nvPr/>
        </p:nvGrpSpPr>
        <p:grpSpPr>
          <a:xfrm>
            <a:off x="-228600" y="304800"/>
            <a:ext cx="8763000" cy="6771409"/>
            <a:chOff x="-228600" y="304800"/>
            <a:chExt cx="8763000" cy="6771409"/>
          </a:xfrm>
        </p:grpSpPr>
        <p:pic>
          <p:nvPicPr>
            <p:cNvPr id="22" name="Imagen 21" descr="LF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-228600" y="304800"/>
              <a:ext cx="8763000" cy="6771409"/>
            </a:xfrm>
            <a:prstGeom prst="rect">
              <a:avLst/>
            </a:prstGeom>
          </p:spPr>
        </p:pic>
        <p:sp useBgFill="1">
          <p:nvSpPr>
            <p:cNvPr id="27" name="Rectángulo 26"/>
            <p:cNvSpPr/>
            <p:nvPr/>
          </p:nvSpPr>
          <p:spPr>
            <a:xfrm>
              <a:off x="3733800" y="637200"/>
              <a:ext cx="3132000" cy="2160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6019800" y="1295400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/>
              <a:t>Line luminosities</a:t>
            </a:r>
          </a:p>
        </p:txBody>
      </p:sp>
      <p:cxnSp>
        <p:nvCxnSpPr>
          <p:cNvPr id="12" name="Conector recto 11"/>
          <p:cNvCxnSpPr/>
          <p:nvPr/>
        </p:nvCxnSpPr>
        <p:spPr>
          <a:xfrm rot="5400000">
            <a:off x="-1294606" y="3581400"/>
            <a:ext cx="5334000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524000" y="914400"/>
            <a:ext cx="2890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/>
              <a:t>Observed flux limit ~5*10</a:t>
            </a:r>
            <a:r>
              <a:rPr lang="es-ES_tradnl" baseline="30000"/>
              <a:t>-18</a:t>
            </a:r>
          </a:p>
        </p:txBody>
      </p:sp>
      <p:cxnSp>
        <p:nvCxnSpPr>
          <p:cNvPr id="15" name="Conector recto 14"/>
          <p:cNvCxnSpPr/>
          <p:nvPr/>
        </p:nvCxnSpPr>
        <p:spPr>
          <a:xfrm rot="5400000">
            <a:off x="3809206" y="2895600"/>
            <a:ext cx="2895600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810000" y="2069068"/>
            <a:ext cx="36343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/>
              <a:t>Observed luminosity limit ~10</a:t>
            </a:r>
            <a:r>
              <a:rPr lang="es-ES_tradnl" baseline="30000"/>
              <a:t>40</a:t>
            </a:r>
            <a:r>
              <a:rPr lang="es-ES_tradnl"/>
              <a:t>erg/s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Science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pic>
        <p:nvPicPr>
          <p:cNvPr id="26" name="Imagen 25" descr="LDist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590" t="7411" r="7158" b="4169"/>
              <a:stretch>
                <a:fillRect/>
              </a:stretch>
            </p:blipFill>
          </mc:Choice>
          <mc:Fallback>
            <p:blipFill>
              <a:blip r:embed="rId3"/>
              <a:srcRect l="8590" t="7411" r="7158" b="4169"/>
              <a:stretch>
                <a:fillRect/>
              </a:stretch>
            </p:blipFill>
          </mc:Fallback>
        </mc:AlternateContent>
        <p:spPr>
          <a:xfrm>
            <a:off x="955114" y="736775"/>
            <a:ext cx="7477392" cy="60639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Imagen 26" descr="Ly_Ldist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514605"/>
            <a:ext cx="2744552" cy="2734589"/>
          </a:xfrm>
          <a:prstGeom prst="rect">
            <a:avLst/>
          </a:prstGeom>
        </p:spPr>
      </p:pic>
      <p:cxnSp>
        <p:nvCxnSpPr>
          <p:cNvPr id="29" name="Conector recto 28"/>
          <p:cNvCxnSpPr/>
          <p:nvPr/>
        </p:nvCxnSpPr>
        <p:spPr>
          <a:xfrm rot="5400000" flipH="1" flipV="1">
            <a:off x="482932" y="3542332"/>
            <a:ext cx="54121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5001573" y="3897868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Ly+2012</a:t>
            </a:r>
          </a:p>
          <a:p>
            <a:r>
              <a:rPr lang="es-ES_tradnl">
                <a:latin typeface="Adobe Caslon Pro"/>
                <a:cs typeface="Adobe Caslon Pro"/>
              </a:rPr>
              <a:t>SDF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558800" y="912464"/>
            <a:ext cx="1584000" cy="531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CuadroTexto 32"/>
          <p:cNvSpPr txBox="1"/>
          <p:nvPr/>
        </p:nvSpPr>
        <p:spPr>
          <a:xfrm>
            <a:off x="6021152" y="1371600"/>
            <a:ext cx="2056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  <a:latin typeface="Adobe Caslon Pro"/>
                <a:cs typeface="Adobe Caslon Pro"/>
              </a:rPr>
              <a:t>We should be able to go even deeper.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350" t="29400" r="33003" b="19157"/>
          <a:stretch/>
        </p:blipFill>
        <p:spPr bwMode="auto">
          <a:xfrm>
            <a:off x="1188000" y="625800"/>
            <a:ext cx="6732000" cy="6156000"/>
          </a:xfrm>
          <a:prstGeom prst="rect">
            <a:avLst/>
          </a:prstGeom>
          <a:noFill/>
          <a:ln w="38100" cap="rnd" cmpd="sng">
            <a:solidFill>
              <a:srgbClr val="3366FF"/>
            </a:solidFill>
            <a:prstDash val="soli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Rectángulo"/>
          <p:cNvSpPr/>
          <p:nvPr/>
        </p:nvSpPr>
        <p:spPr bwMode="auto">
          <a:xfrm>
            <a:off x="1219200" y="2971800"/>
            <a:ext cx="6700800" cy="3348000"/>
          </a:xfrm>
          <a:prstGeom prst="rect">
            <a:avLst/>
          </a:prstGeom>
          <a:solidFill>
            <a:srgbClr val="00CD00">
              <a:alpha val="30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147935"/>
            <a:ext cx="349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SHARDS: current status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3" name="1 Rectángulo"/>
          <p:cNvSpPr/>
          <p:nvPr/>
        </p:nvSpPr>
        <p:spPr bwMode="auto">
          <a:xfrm>
            <a:off x="1224000" y="1447800"/>
            <a:ext cx="6700800" cy="1524000"/>
          </a:xfrm>
          <a:prstGeom prst="rect">
            <a:avLst/>
          </a:prstGeom>
          <a:solidFill>
            <a:srgbClr val="FFFF00">
              <a:alpha val="30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27" name="1 Rectángulo"/>
          <p:cNvSpPr/>
          <p:nvPr/>
        </p:nvSpPr>
        <p:spPr bwMode="auto">
          <a:xfrm>
            <a:off x="1219200" y="6319800"/>
            <a:ext cx="6700800" cy="233400"/>
          </a:xfrm>
          <a:prstGeom prst="rect">
            <a:avLst/>
          </a:prstGeom>
          <a:solidFill>
            <a:srgbClr val="FF0000">
              <a:alpha val="25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28" name="1 Rectángulo"/>
          <p:cNvSpPr/>
          <p:nvPr/>
        </p:nvSpPr>
        <p:spPr bwMode="auto">
          <a:xfrm>
            <a:off x="1224000" y="6553200"/>
            <a:ext cx="6700800" cy="180000"/>
          </a:xfrm>
          <a:prstGeom prst="rect">
            <a:avLst/>
          </a:prstGeom>
          <a:solidFill>
            <a:srgbClr val="FFFF00">
              <a:alpha val="30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29" name="CuadroTexto 28">
            <a:hlinkClick r:id="rId3"/>
          </p:cNvPr>
          <p:cNvSpPr txBox="1"/>
          <p:nvPr/>
        </p:nvSpPr>
        <p:spPr>
          <a:xfrm rot="16200000">
            <a:off x="7974476" y="3543392"/>
            <a:ext cx="151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WEB VERSION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343400" y="4170402"/>
            <a:ext cx="34239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3000" u="sng">
                <a:solidFill>
                  <a:srgbClr val="FF0000"/>
                </a:solidFill>
              </a:rPr>
              <a:t>Cat. V. 1.13.2</a:t>
            </a:r>
          </a:p>
          <a:p>
            <a:pPr algn="r"/>
            <a:r>
              <a:rPr lang="es-ES_tradnl" sz="3000" u="sng">
                <a:solidFill>
                  <a:srgbClr val="FF0000"/>
                </a:solidFill>
              </a:rPr>
              <a:t>Used for the analysis</a:t>
            </a:r>
            <a:endParaRPr lang="es-ES_tradnl" sz="3000" u="sng">
              <a:solidFill>
                <a:srgbClr val="FF0000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590800" y="1960602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000"/>
              <a:t>Cat. V. 1.14.2</a:t>
            </a:r>
          </a:p>
        </p:txBody>
      </p:sp>
      <p:sp>
        <p:nvSpPr>
          <p:cNvPr id="33" name="Flecha derecha 32"/>
          <p:cNvSpPr/>
          <p:nvPr/>
        </p:nvSpPr>
        <p:spPr>
          <a:xfrm>
            <a:off x="228600" y="6319800"/>
            <a:ext cx="762000" cy="2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7" grpId="0" animBg="1"/>
      <p:bldP spid="28" grpId="0" animBg="1"/>
      <p:bldP spid="30" grpId="0"/>
      <p:bldP spid="31" grpId="0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marL="0" marR="0" lvl="0" indent="0" algn="ctr" defTabSz="4570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SHARDS: Science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/>
                <a:ea typeface="+mj-ea"/>
                <a:cs typeface="Adobe Caslon Pro"/>
              </a:rPr>
              <a:t>ELGs</a:t>
            </a:r>
            <a:endParaRPr kumimoji="0" lang="es-E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/>
              <a:ea typeface="+mj-ea"/>
              <a:cs typeface="Adobe Caslon Pro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62000" y="12954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>
                <a:latin typeface="Adobe Caslon Pro"/>
                <a:cs typeface="Adobe Caslon Pro"/>
              </a:rPr>
              <a:t>At this point we have all the necessary ingredients to build our observed luminosity function: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3571235" y="2486561"/>
            <a:ext cx="2044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s-ES_tradnl" sz="2000">
                <a:latin typeface="Adobe Caslon Pro"/>
                <a:cs typeface="Adobe Caslon Pro"/>
              </a:rPr>
              <a:t> EW</a:t>
            </a:r>
          </a:p>
          <a:p>
            <a:pPr>
              <a:buFont typeface="Arial"/>
              <a:buChar char="•"/>
            </a:pPr>
            <a:r>
              <a:rPr lang="es-ES_tradnl" sz="2000">
                <a:latin typeface="Adobe Caslon Pro"/>
                <a:cs typeface="Adobe Caslon Pro"/>
              </a:rPr>
              <a:t> number counts</a:t>
            </a:r>
          </a:p>
          <a:p>
            <a:pPr>
              <a:buFont typeface="Arial"/>
              <a:buChar char="•"/>
            </a:pPr>
            <a:r>
              <a:rPr lang="es-ES_tradnl" sz="2000">
                <a:latin typeface="Adobe Caslon Pro"/>
                <a:cs typeface="Adobe Caslon Pro"/>
              </a:rPr>
              <a:t> line fluxes</a:t>
            </a:r>
          </a:p>
          <a:p>
            <a:pPr>
              <a:buFont typeface="Arial"/>
              <a:buChar char="•"/>
            </a:pPr>
            <a:r>
              <a:rPr lang="es-ES_tradnl" sz="2000">
                <a:latin typeface="Adobe Caslon Pro"/>
                <a:cs typeface="Adobe Caslon Pro"/>
              </a:rPr>
              <a:t> line luminosities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33400" y="4572000"/>
            <a:ext cx="8305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>
                <a:latin typeface="Adobe Caslon Pro"/>
                <a:cs typeface="Adobe Caslon Pro"/>
              </a:rPr>
              <a:t>We build the LFs for OII emission line galaxies selected as explained. The selected SHARDS filters are F687W17 and F823W17, whose observed CWLs correspond to redshift bin centered on z~0.84 and z~1.20, two well studied intervals with useful literature camparison data.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25"/>
          <p:cNvGrpSpPr/>
          <p:nvPr/>
        </p:nvGrpSpPr>
        <p:grpSpPr>
          <a:xfrm>
            <a:off x="1939636" y="1134218"/>
            <a:ext cx="5299364" cy="4894369"/>
            <a:chOff x="1939636" y="1134218"/>
            <a:chExt cx="5299364" cy="4894369"/>
          </a:xfrm>
        </p:grpSpPr>
        <p:pic>
          <p:nvPicPr>
            <p:cNvPr id="24" name="Imagen 23" descr="LF_0.83_nodata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14316" b="14316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3"/>
                <a:srcRect t="14316" b="14316"/>
                <a:stretch>
                  <a:fillRect/>
                </a:stretch>
              </p:blipFill>
            </mc:Fallback>
          </mc:AlternateContent>
          <p:spPr>
            <a:xfrm>
              <a:off x="1939636" y="1134218"/>
              <a:ext cx="5299364" cy="4894369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rgbClr val="0000FF">
                  <a:alpha val="95000"/>
                </a:srgbClr>
              </a:glow>
            </a:effectLst>
          </p:spPr>
        </p:pic>
        <p:sp>
          <p:nvSpPr>
            <p:cNvPr id="25" name="Rectángulo 24"/>
            <p:cNvSpPr/>
            <p:nvPr/>
          </p:nvSpPr>
          <p:spPr>
            <a:xfrm>
              <a:off x="5421600" y="1600200"/>
              <a:ext cx="1207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23" name="Imagen 22" descr="F687W17_LF_0.3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14316" b="1431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t="14316" b="14316"/>
              <a:stretch>
                <a:fillRect/>
              </a:stretch>
            </p:blipFill>
          </mc:Fallback>
        </mc:AlternateContent>
        <p:spPr>
          <a:xfrm>
            <a:off x="1939636" y="1134000"/>
            <a:ext cx="5299364" cy="4894353"/>
          </a:xfrm>
          <a:prstGeom prst="rect">
            <a:avLst/>
          </a:prstGeom>
          <a:solidFill>
            <a:schemeClr val="bg1"/>
          </a:solidFill>
          <a:effectLst>
            <a:glow rad="76200">
              <a:srgbClr val="0000FF">
                <a:alpha val="9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at 0.83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28"/>
          <p:cNvGrpSpPr/>
          <p:nvPr/>
        </p:nvGrpSpPr>
        <p:grpSpPr>
          <a:xfrm>
            <a:off x="1939452" y="1124554"/>
            <a:ext cx="5299364" cy="4894325"/>
            <a:chOff x="1922318" y="981870"/>
            <a:chExt cx="5299364" cy="4894325"/>
          </a:xfrm>
        </p:grpSpPr>
        <p:pic>
          <p:nvPicPr>
            <p:cNvPr id="27" name="Imagen 26" descr="LF_1.20_nodata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14316" b="14316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3"/>
                <a:srcRect t="14316" b="14316"/>
                <a:stretch>
                  <a:fillRect/>
                </a:stretch>
              </p:blipFill>
            </mc:Fallback>
          </mc:AlternateContent>
          <p:spPr>
            <a:xfrm>
              <a:off x="1922318" y="981870"/>
              <a:ext cx="5299364" cy="4894325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rgbClr val="0000FF">
                  <a:alpha val="95000"/>
                </a:srgbClr>
              </a:glow>
            </a:effectLst>
          </p:spPr>
        </p:pic>
        <p:sp>
          <p:nvSpPr>
            <p:cNvPr id="28" name="Rectángulo 27"/>
            <p:cNvSpPr/>
            <p:nvPr/>
          </p:nvSpPr>
          <p:spPr>
            <a:xfrm>
              <a:off x="5181600" y="1447800"/>
              <a:ext cx="1295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at z~1.2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24" name="Imagen 23" descr="F823W17_LF_0.4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14316" b="1431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t="14316" b="14316"/>
              <a:stretch>
                <a:fillRect/>
              </a:stretch>
            </p:blipFill>
          </mc:Fallback>
        </mc:AlternateContent>
        <p:spPr>
          <a:xfrm>
            <a:off x="1939534" y="1125484"/>
            <a:ext cx="5299466" cy="4894316"/>
          </a:xfrm>
          <a:prstGeom prst="rect">
            <a:avLst/>
          </a:prstGeom>
          <a:solidFill>
            <a:schemeClr val="bg1"/>
          </a:solidFill>
          <a:effectLst>
            <a:glow rad="76200">
              <a:srgbClr val="0000FF">
                <a:alpha val="95000"/>
              </a:srgbClr>
            </a:glow>
          </a:effectLst>
        </p:spPr>
      </p:pic>
      <p:sp>
        <p:nvSpPr>
          <p:cNvPr id="25" name="CuadroTexto 24"/>
          <p:cNvSpPr txBox="1"/>
          <p:nvPr/>
        </p:nvSpPr>
        <p:spPr>
          <a:xfrm>
            <a:off x="533400" y="4343400"/>
            <a:ext cx="83058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63500">
              <a:srgbClr val="0000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>
                <a:latin typeface="Adobe Caslon Pro"/>
                <a:cs typeface="Adobe Caslon Pro"/>
              </a:rPr>
              <a:t>Note that: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 rot="5400000">
            <a:off x="2818605" y="2894806"/>
            <a:ext cx="1371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>
            <a:glow rad="38100">
              <a:srgbClr val="FF0000">
                <a:alpha val="5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rot="10800000">
            <a:off x="3124200" y="1828800"/>
            <a:ext cx="92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38100">
              <a:srgbClr val="FF0000">
                <a:alpha val="5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533400" y="4876800"/>
            <a:ext cx="8305800" cy="9233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63500">
              <a:srgbClr val="0000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s-ES_tradnl">
                <a:latin typeface="Adobe Caslon Pro"/>
                <a:cs typeface="Adobe Caslon Pro"/>
              </a:rPr>
              <a:t> I adopted conservative limits in the data analysis (m&lt;26,3-sigma) in order to keep completeness issues under control </a:t>
            </a:r>
            <a:r>
              <a:rPr lang="es-ES_tradnl">
                <a:latin typeface="Adobe Caslon Pro"/>
                <a:cs typeface="Adobe Caslon Pro"/>
                <a:sym typeface="Wingdings"/>
              </a:rPr>
              <a:t></a:t>
            </a:r>
            <a:r>
              <a:rPr lang="es-ES_tradnl">
                <a:latin typeface="Adobe Caslon Pro"/>
                <a:cs typeface="Adobe Caslon Pro"/>
              </a:rPr>
              <a:t> nonetheless we seem to go as faint as (or more) than any other available narrow/medium band survey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33400" y="5984657"/>
            <a:ext cx="8305800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63500">
              <a:srgbClr val="0000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s-ES_tradnl">
                <a:latin typeface="Adobe Caslon Pro"/>
                <a:cs typeface="Adobe Caslon Pro"/>
              </a:rPr>
              <a:t> we can gain depth by exploting the full field of view and relaxing the adopted limits </a:t>
            </a:r>
            <a:r>
              <a:rPr lang="es-ES_tradnl">
                <a:latin typeface="Adobe Caslon Pro"/>
                <a:cs typeface="Adobe Caslon Pro"/>
                <a:sym typeface="Wingdings"/>
              </a:rPr>
              <a:t> (hopefully 1 mag fainter and 2.5-sigma) increasing statistics</a:t>
            </a:r>
            <a:endParaRPr lang="es-ES_tradnl">
              <a:latin typeface="Adobe Caslon Pro"/>
              <a:cs typeface="Adobe Caslon Pr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90600" y="2667000"/>
            <a:ext cx="7010400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63500">
              <a:srgbClr val="0000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>
                <a:solidFill>
                  <a:srgbClr val="FF0000"/>
                </a:solidFill>
                <a:latin typeface="Adobe Caslon Pro"/>
                <a:cs typeface="Adobe Caslon Pro"/>
              </a:rPr>
              <a:t>Nonetheless completeness corrections remain quite </a:t>
            </a:r>
          </a:p>
          <a:p>
            <a:pPr algn="ctr"/>
            <a:r>
              <a:rPr lang="es-ES_tradnl">
                <a:solidFill>
                  <a:srgbClr val="FF0000"/>
                </a:solidFill>
                <a:latin typeface="Adobe Caslon Pro"/>
                <a:cs typeface="Adobe Caslon Pro"/>
              </a:rPr>
              <a:t>an issue due to CWL calibration effects.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34" grpId="0" animBg="1"/>
      <p:bldP spid="13" grpId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and SFR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90600" y="30480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>
                <a:solidFill>
                  <a:srgbClr val="0000FF"/>
                </a:solidFill>
              </a:rPr>
              <a:t>Next step is to derive SFRs and analyse SFR/sSFR-Mass reletion and Extinction properties in our sample.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08493">
            <a:off x="-218159" y="-41346"/>
            <a:ext cx="1493557" cy="132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  <a:cs typeface="Adobe Caslon Pro"/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EWs and SFRs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9" name="Imagen 8" descr="Screen shot 2013-05-22 at 12.38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" y="762000"/>
            <a:ext cx="7800340" cy="592430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453735" y="786956"/>
            <a:ext cx="461665" cy="18800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_tradnl"/>
              <a:t>Cava et al., in prep.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 rot="5400000" flipH="1" flipV="1">
            <a:off x="7466806" y="19812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7798713" y="1524000"/>
            <a:ext cx="430887" cy="9433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_tradnl" sz="1600" b="1">
                <a:solidFill>
                  <a:schemeClr val="accent6">
                    <a:lumMod val="75000"/>
                  </a:schemeClr>
                </a:solidFill>
              </a:rPr>
              <a:t>Extinction</a:t>
            </a:r>
          </a:p>
        </p:txBody>
      </p:sp>
      <p:pic>
        <p:nvPicPr>
          <p:cNvPr id="16" name="Imagen 15" descr="Screen shot 2013-05-22 at 12.53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5029200" cy="5019904"/>
          </a:xfrm>
          <a:prstGeom prst="rect">
            <a:avLst/>
          </a:prstGeom>
        </p:spPr>
      </p:pic>
      <p:cxnSp>
        <p:nvCxnSpPr>
          <p:cNvPr id="18" name="Conector recto de flecha 17"/>
          <p:cNvCxnSpPr/>
          <p:nvPr/>
        </p:nvCxnSpPr>
        <p:spPr>
          <a:xfrm flipV="1">
            <a:off x="3810000" y="2807385"/>
            <a:ext cx="2895600" cy="761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rot="10800000" flipV="1">
            <a:off x="3581400" y="2730392"/>
            <a:ext cx="2895600" cy="761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 rot="20700000">
            <a:off x="4648200" y="3222284"/>
            <a:ext cx="114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SED fitting</a:t>
            </a:r>
          </a:p>
        </p:txBody>
      </p:sp>
      <p:sp>
        <p:nvSpPr>
          <p:cNvPr id="28" name="CuadroTexto 27"/>
          <p:cNvSpPr txBox="1"/>
          <p:nvPr/>
        </p:nvSpPr>
        <p:spPr>
          <a:xfrm rot="20640000">
            <a:off x="4046524" y="2743488"/>
            <a:ext cx="195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Extinction function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8493">
            <a:off x="-218159" y="-41346"/>
            <a:ext cx="1493557" cy="1321222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4154227" y="1219200"/>
            <a:ext cx="1255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/>
              <a:t>Calzetti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and SFR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08493">
            <a:off x="-218159" y="-41346"/>
            <a:ext cx="1493557" cy="1321222"/>
          </a:xfrm>
          <a:prstGeom prst="rect">
            <a:avLst/>
          </a:prstGeom>
        </p:spPr>
      </p:pic>
      <p:pic>
        <p:nvPicPr>
          <p:cNvPr id="5" name="Imagen 4" descr="SFR1_FIRsel_F687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676400"/>
            <a:ext cx="4876800" cy="4876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 descr="SFR1_FIRsel_F823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3123"/>
              <a:stretch>
                <a:fillRect/>
              </a:stretch>
            </p:blipFill>
          </mc:Choice>
          <mc:Fallback>
            <p:blipFill>
              <a:blip r:embed="rId6"/>
              <a:srcRect l="13123"/>
              <a:stretch>
                <a:fillRect/>
              </a:stretch>
            </p:blipFill>
          </mc:Fallback>
        </mc:AlternateContent>
        <p:spPr>
          <a:xfrm>
            <a:off x="4749504" y="1670304"/>
            <a:ext cx="4242096" cy="488289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33908" y="909935"/>
            <a:ext cx="321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solidFill>
                  <a:srgbClr val="0000FF"/>
                </a:solidFill>
              </a:rPr>
              <a:t>Extinction corrected SFR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and SFR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SFR_comp_F687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7218"/>
              <a:stretch>
                <a:fillRect/>
              </a:stretch>
            </p:blipFill>
          </mc:Choice>
          <mc:Fallback>
            <p:blipFill>
              <a:blip r:embed="rId3"/>
              <a:srcRect b="7218"/>
              <a:stretch>
                <a:fillRect/>
              </a:stretch>
            </p:blipFill>
          </mc:Fallback>
        </mc:AlternateContent>
        <p:spPr>
          <a:xfrm>
            <a:off x="381000" y="640800"/>
            <a:ext cx="4114800" cy="3817800"/>
          </a:xfrm>
          <a:prstGeom prst="rect">
            <a:avLst/>
          </a:prstGeom>
        </p:spPr>
      </p:pic>
      <p:pic>
        <p:nvPicPr>
          <p:cNvPr id="7" name="Imagen 6" descr="SFR_comp_F823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b="7218"/>
              <a:stretch>
                <a:fillRect/>
              </a:stretch>
            </p:blipFill>
          </mc:Choice>
          <mc:Fallback>
            <p:blipFill>
              <a:blip r:embed="rId5"/>
              <a:srcRect b="7218"/>
              <a:stretch>
                <a:fillRect/>
              </a:stretch>
            </p:blipFill>
          </mc:Fallback>
        </mc:AlternateContent>
        <p:spPr>
          <a:xfrm>
            <a:off x="4495800" y="641350"/>
            <a:ext cx="4114800" cy="3817807"/>
          </a:xfrm>
          <a:prstGeom prst="rect">
            <a:avLst/>
          </a:prstGeom>
        </p:spPr>
      </p:pic>
      <p:pic>
        <p:nvPicPr>
          <p:cNvPr id="8" name="Imagen 7" descr="SFR_comp_B_F823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95800" y="4419600"/>
            <a:ext cx="4114800" cy="2286000"/>
          </a:xfrm>
          <a:prstGeom prst="rect">
            <a:avLst/>
          </a:prstGeom>
        </p:spPr>
      </p:pic>
      <p:pic>
        <p:nvPicPr>
          <p:cNvPr id="9" name="Imagen 8" descr="SFR_comp_B_F687W17.eps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81000" y="4419600"/>
            <a:ext cx="4114800" cy="230428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124200" y="3886200"/>
            <a:ext cx="108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0000FF"/>
                </a:solidFill>
              </a:rPr>
              <a:t>F687W17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162800" y="3886200"/>
            <a:ext cx="108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008000"/>
                </a:solidFill>
              </a:rPr>
              <a:t>F823W17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308493">
            <a:off x="-126559" y="-62041"/>
            <a:ext cx="957743" cy="847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and SFR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08493">
            <a:off x="-126559" y="-62041"/>
            <a:ext cx="957743" cy="847233"/>
          </a:xfrm>
          <a:prstGeom prst="rect">
            <a:avLst/>
          </a:prstGeom>
        </p:spPr>
      </p:pic>
      <p:pic>
        <p:nvPicPr>
          <p:cNvPr id="8" name="Imagen 7" descr="Moust_cal_F823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12520" y="3489960"/>
            <a:ext cx="6583680" cy="3291840"/>
          </a:xfrm>
          <a:prstGeom prst="rect">
            <a:avLst/>
          </a:prstGeom>
        </p:spPr>
      </p:pic>
      <p:pic>
        <p:nvPicPr>
          <p:cNvPr id="9" name="Imagen 8" descr="Moust_cal_F687W1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b="10499"/>
              <a:stretch>
                <a:fillRect/>
              </a:stretch>
            </p:blipFill>
          </mc:Choice>
          <mc:Fallback>
            <p:blipFill>
              <a:blip r:embed="rId6"/>
              <a:srcRect b="10499"/>
              <a:stretch>
                <a:fillRect/>
              </a:stretch>
            </p:blipFill>
          </mc:Fallback>
        </mc:AlternateContent>
        <p:spPr>
          <a:xfrm>
            <a:off x="1112520" y="609600"/>
            <a:ext cx="6583680" cy="294627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981200" y="1230868"/>
            <a:ext cx="108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0000FF"/>
                </a:solidFill>
              </a:rPr>
              <a:t>F687W17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81200" y="4191000"/>
            <a:ext cx="108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008000"/>
                </a:solidFill>
              </a:rPr>
              <a:t>F823W17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699200" y="3269159"/>
            <a:ext cx="5940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200">
                <a:solidFill>
                  <a:srgbClr val="0000FF"/>
                </a:solidFill>
              </a:rPr>
              <a:t>Most of the points fall below the calibration curve </a:t>
            </a:r>
          </a:p>
          <a:p>
            <a:pPr algn="ctr"/>
            <a:r>
              <a:rPr lang="es-ES_tradnl" sz="2200">
                <a:solidFill>
                  <a:srgbClr val="0000FF"/>
                </a:solidFill>
                <a:sym typeface="Wingdings"/>
              </a:rPr>
              <a:t> </a:t>
            </a:r>
            <a:r>
              <a:rPr lang="es-ES_tradnl" sz="2200">
                <a:solidFill>
                  <a:srgbClr val="FF0000"/>
                </a:solidFill>
                <a:sym typeface="Wingdings"/>
              </a:rPr>
              <a:t>Suggest higher extinction at high-z</a:t>
            </a:r>
            <a:endParaRPr lang="es-ES_tradnl" sz="2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0" y="209490"/>
            <a:ext cx="9144000" cy="40011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SHARDS </a:t>
            </a:r>
            <a:r>
              <a:rPr lang="en-US" sz="3000" dirty="0" err="1" smtClean="0">
                <a:solidFill>
                  <a:srgbClr val="FF0000"/>
                </a:solidFill>
                <a:latin typeface="Adobe Caslon Pro"/>
                <a:cs typeface="Adobe Caslon Pro"/>
              </a:rPr>
              <a:t>ELGs: LF and SFR</a:t>
            </a:r>
            <a:endParaRPr lang="es-ES" sz="3000" i="1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08493">
            <a:off x="-126559" y="-62041"/>
            <a:ext cx="957743" cy="84723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916840" y="838200"/>
            <a:ext cx="29505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600"/>
              <a:t>More coming soon…</a:t>
            </a:r>
          </a:p>
        </p:txBody>
      </p:sp>
      <p:pic>
        <p:nvPicPr>
          <p:cNvPr id="16" name="Imagen 15" descr="Screen shot 2013-06-20 at 7.56.4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800"/>
            <a:ext cx="8153400" cy="4968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" y="147935"/>
            <a:ext cx="5297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– Science: 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AGNs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47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06" t="8522" r="1980" b="2498"/>
          <a:stretch/>
        </p:blipFill>
        <p:spPr>
          <a:xfrm>
            <a:off x="1676400" y="2299135"/>
            <a:ext cx="3696011" cy="3720112"/>
          </a:xfrm>
          <a:prstGeom prst="rect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55" name="Group 54"/>
          <p:cNvGrpSpPr/>
          <p:nvPr/>
        </p:nvGrpSpPr>
        <p:grpSpPr>
          <a:xfrm>
            <a:off x="76200" y="3795712"/>
            <a:ext cx="1676400" cy="1538288"/>
            <a:chOff x="304800" y="3733800"/>
            <a:chExt cx="1676400" cy="1538288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733800"/>
              <a:ext cx="1541825" cy="153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5 CuadroTexto"/>
            <p:cNvSpPr txBox="1"/>
            <p:nvPr/>
          </p:nvSpPr>
          <p:spPr>
            <a:xfrm>
              <a:off x="1438888" y="3734355"/>
              <a:ext cx="5423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 smtClean="0">
                  <a:solidFill>
                    <a:srgbClr val="FFFFFF"/>
                  </a:solidFill>
                </a:rPr>
                <a:t>3”x3”</a:t>
              </a:r>
              <a:endParaRPr lang="es-ES_tradnl" sz="1000" dirty="0">
                <a:solidFill>
                  <a:srgbClr val="FFFFFF"/>
                </a:solidFill>
              </a:endParaRPr>
            </a:p>
          </p:txBody>
        </p:sp>
        <p:sp>
          <p:nvSpPr>
            <p:cNvPr id="50" name="6 CuadroTexto"/>
            <p:cNvSpPr txBox="1"/>
            <p:nvPr/>
          </p:nvSpPr>
          <p:spPr>
            <a:xfrm>
              <a:off x="381000" y="3733800"/>
              <a:ext cx="457200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s-ES_tradnl" sz="1000" dirty="0" smtClean="0">
                  <a:solidFill>
                    <a:srgbClr val="00CD00"/>
                  </a:solidFill>
                </a:rPr>
                <a:t>ACS</a:t>
              </a:r>
              <a:endParaRPr lang="es-ES_tradnl" sz="1000" dirty="0">
                <a:solidFill>
                  <a:srgbClr val="00CD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483200" y="5011579"/>
              <a:ext cx="42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6600"/>
                  </a:solidFill>
                </a:rPr>
                <a:t>AGN</a:t>
              </a:r>
              <a:endParaRPr lang="en-US" sz="1000" dirty="0">
                <a:solidFill>
                  <a:srgbClr val="FF6600"/>
                </a:solidFill>
              </a:endParaRPr>
            </a:p>
          </p:txBody>
        </p:sp>
      </p:grpSp>
      <p:pic>
        <p:nvPicPr>
          <p:cNvPr id="5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06" t="8522" r="1980" b="2498"/>
          <a:stretch/>
        </p:blipFill>
        <p:spPr>
          <a:xfrm>
            <a:off x="1676400" y="2299688"/>
            <a:ext cx="3696011" cy="3720112"/>
          </a:xfrm>
          <a:prstGeom prst="rect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4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06" t="8464" r="1980" b="2487"/>
          <a:stretch/>
        </p:blipFill>
        <p:spPr>
          <a:xfrm>
            <a:off x="5410200" y="2286000"/>
            <a:ext cx="3696011" cy="3722996"/>
          </a:xfrm>
          <a:prstGeom prst="rect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8" name="CuadroTexto 57"/>
          <p:cNvSpPr txBox="1"/>
          <p:nvPr/>
        </p:nvSpPr>
        <p:spPr>
          <a:xfrm>
            <a:off x="228600" y="914400"/>
            <a:ext cx="88116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200">
                <a:latin typeface="Helvetica Neue"/>
                <a:cs typeface="Helvetica Neue"/>
              </a:rPr>
              <a:t>Strong emission lines from AGNs allow us to go at higher redshifts…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057400" y="1524000"/>
            <a:ext cx="489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SEE Almudena’s talk in the afternoon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1" y="6858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"/>
                <a:cs typeface="Helvetica Neue"/>
              </a:rPr>
              <a:t>Some GOODS reasons to target the  GOODS-N field:</a:t>
            </a:r>
            <a:endParaRPr lang="en-US" sz="1600" dirty="0">
              <a:latin typeface="Helvetica Neue"/>
              <a:cs typeface="Helvetica Neue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200400" y="147935"/>
            <a:ext cx="337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SHARDS: observations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57200" y="824724"/>
            <a:ext cx="8534400" cy="4585476"/>
            <a:chOff x="457200" y="824724"/>
            <a:chExt cx="8534400" cy="4585476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302603"/>
              <a:ext cx="3581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Arial"/>
                <a:buChar char="•"/>
              </a:pPr>
              <a:r>
                <a:rPr lang="en-US" sz="1600" dirty="0" smtClean="0">
                  <a:latin typeface="Helvetica Neue"/>
                  <a:cs typeface="Helvetica Neue"/>
                </a:rPr>
                <a:t> Extremely extended </a:t>
              </a:r>
              <a:r>
                <a:rPr lang="en-US" sz="1600" dirty="0" smtClean="0">
                  <a:solidFill>
                    <a:srgbClr val="FF6600"/>
                  </a:solidFill>
                  <a:latin typeface="Helvetica Neue"/>
                  <a:cs typeface="Helvetica Neue"/>
                </a:rPr>
                <a:t>multi-</a:t>
              </a:r>
              <a:r>
                <a:rPr lang="en-US" sz="1600" dirty="0" err="1" smtClean="0">
                  <a:solidFill>
                    <a:srgbClr val="FF6600"/>
                  </a:solidFill>
                  <a:latin typeface="Helvetica Neue"/>
                  <a:cs typeface="Helvetica Neue"/>
                </a:rPr>
                <a:t>wavelenght</a:t>
              </a:r>
              <a:r>
                <a:rPr lang="en-US" sz="1600" dirty="0" smtClean="0">
                  <a:solidFill>
                    <a:srgbClr val="FF6600"/>
                  </a:solidFill>
                  <a:latin typeface="Helvetica Neue"/>
                  <a:cs typeface="Helvetica Neue"/>
                </a:rPr>
                <a:t> coverage</a:t>
              </a:r>
              <a:r>
                <a:rPr lang="en-US" sz="1600" dirty="0" smtClean="0">
                  <a:latin typeface="Helvetica Neue"/>
                  <a:cs typeface="Helvetica Neue"/>
                </a:rPr>
                <a:t>: from X-rays to radio </a:t>
              </a:r>
              <a:r>
                <a:rPr lang="en-US" sz="1600" dirty="0" err="1" smtClean="0">
                  <a:latin typeface="Helvetica Neue"/>
                  <a:cs typeface="Helvetica Neue"/>
                  <a:sym typeface="Wingdings"/>
                </a:rPr>
                <a:t></a:t>
              </a:r>
              <a:r>
                <a:rPr lang="en-US" sz="1600" dirty="0" smtClean="0">
                  <a:latin typeface="Helvetica Neue"/>
                  <a:cs typeface="Helvetica Neue"/>
                  <a:sym typeface="Wingdings"/>
                </a:rPr>
                <a:t> </a:t>
              </a:r>
              <a:r>
                <a:rPr lang="en-US" sz="1600" i="1" u="sng" dirty="0" smtClean="0">
                  <a:latin typeface="Helvetica Neue"/>
                  <a:cs typeface="Helvetica Neue"/>
                  <a:sym typeface="Wingdings"/>
                </a:rPr>
                <a:t>well sampled </a:t>
              </a:r>
              <a:r>
                <a:rPr lang="en-US" sz="1600" i="1" u="sng" dirty="0" err="1" smtClean="0">
                  <a:latin typeface="Helvetica Neue"/>
                  <a:cs typeface="Helvetica Neue"/>
                  <a:sym typeface="Wingdings"/>
                </a:rPr>
                <a:t>SEDs</a:t>
              </a:r>
              <a:endParaRPr lang="en-US" sz="1600" i="1" u="sng" dirty="0" smtClean="0">
                <a:latin typeface="Helvetica Neue"/>
                <a:cs typeface="Helvetica Neue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157420" y="824724"/>
              <a:ext cx="4834180" cy="4585476"/>
              <a:chOff x="4157420" y="824724"/>
              <a:chExt cx="4834180" cy="4585476"/>
            </a:xfrm>
          </p:grpSpPr>
          <p:pic>
            <p:nvPicPr>
              <p:cNvPr id="4" name="Picture 3" descr="HDFN_footprint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57420" y="824724"/>
                <a:ext cx="4834180" cy="4585476"/>
              </a:xfrm>
              <a:prstGeom prst="rect">
                <a:avLst/>
              </a:prstGeom>
              <a:effectLst>
                <a:glow rad="101600">
                  <a:srgbClr val="0000FF"/>
                </a:glow>
              </a:effectLst>
            </p:spPr>
          </p:pic>
          <p:pic>
            <p:nvPicPr>
              <p:cNvPr id="7" name="Picture 6" descr="Rainbow_logo.png"/>
              <p:cNvPicPr>
                <a:picLocks noChangeAspect="1"/>
              </p:cNvPicPr>
              <p:nvPr/>
            </p:nvPicPr>
            <p:blipFill>
              <a:blip r:embed="rId3"/>
              <a:srcRect l="376" r="376" b="563"/>
              <a:stretch>
                <a:fillRect/>
              </a:stretch>
            </p:blipFill>
            <p:spPr>
              <a:xfrm>
                <a:off x="4157420" y="4495800"/>
                <a:ext cx="1365974" cy="914400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49600" y="844203"/>
                <a:ext cx="1828800" cy="908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457200" y="1970782"/>
              <a:ext cx="3581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1600" dirty="0" smtClean="0">
                <a:latin typeface="Helvetica Neue"/>
                <a:cs typeface="Helvetica Neue"/>
              </a:endParaRPr>
            </a:p>
            <a:p>
              <a:pPr algn="just">
                <a:buFont typeface="Arial"/>
                <a:buChar char="•"/>
              </a:pPr>
              <a:r>
                <a:rPr lang="en-US" sz="1600" dirty="0" smtClean="0">
                  <a:latin typeface="Helvetica Neue"/>
                  <a:cs typeface="Helvetica Neue"/>
                </a:rPr>
                <a:t> very good </a:t>
              </a:r>
              <a:r>
                <a:rPr lang="en-US" sz="1600" dirty="0" smtClean="0">
                  <a:solidFill>
                    <a:srgbClr val="FF6600"/>
                  </a:solidFill>
                  <a:latin typeface="Helvetica Neue"/>
                  <a:cs typeface="Helvetica Neue"/>
                </a:rPr>
                <a:t>spectroscopic coverage</a:t>
              </a:r>
              <a:r>
                <a:rPr lang="en-US" sz="1600" dirty="0" smtClean="0">
                  <a:latin typeface="Helvetica Neue"/>
                  <a:cs typeface="Helvetica Neue"/>
                </a:rPr>
                <a:t> (necessary for photo-</a:t>
              </a:r>
              <a:r>
                <a:rPr lang="en-US" sz="1600" dirty="0" err="1" smtClean="0">
                  <a:latin typeface="Helvetica Neue"/>
                  <a:cs typeface="Helvetica Neue"/>
                </a:rPr>
                <a:t>z</a:t>
              </a:r>
              <a:r>
                <a:rPr lang="en-US" sz="1600" dirty="0" smtClean="0">
                  <a:latin typeface="Helvetica Neue"/>
                  <a:cs typeface="Helvetica Neue"/>
                </a:rPr>
                <a:t> calibration and specific flux calibration issues)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57200" y="2895600"/>
            <a:ext cx="8610600" cy="3886200"/>
            <a:chOff x="457200" y="2895600"/>
            <a:chExt cx="8610600" cy="3886200"/>
          </a:xfrm>
        </p:grpSpPr>
        <p:grpSp>
          <p:nvGrpSpPr>
            <p:cNvPr id="50" name="Group 49"/>
            <p:cNvGrpSpPr/>
            <p:nvPr/>
          </p:nvGrpSpPr>
          <p:grpSpPr>
            <a:xfrm>
              <a:off x="533400" y="4132386"/>
              <a:ext cx="8534400" cy="2649414"/>
              <a:chOff x="533400" y="4132386"/>
              <a:chExt cx="8534400" cy="2649414"/>
            </a:xfrm>
          </p:grpSpPr>
          <p:pic>
            <p:nvPicPr>
              <p:cNvPr id="40" name="Picture 39" descr="GTCbig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400" y="4132386"/>
                <a:ext cx="3429001" cy="2573006"/>
              </a:xfrm>
              <a:prstGeom prst="rect">
                <a:avLst/>
              </a:prstGeom>
            </p:spPr>
          </p:pic>
          <p:pic>
            <p:nvPicPr>
              <p:cNvPr id="41" name="Picture 40" descr="OSIRISfactsheet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7095" y="5648267"/>
                <a:ext cx="3897810" cy="1057125"/>
              </a:xfrm>
              <a:prstGeom prst="rect">
                <a:avLst/>
              </a:prstGeom>
            </p:spPr>
          </p:pic>
          <p:pic>
            <p:nvPicPr>
              <p:cNvPr id="42" name="Picture 41" descr="osiris1.gi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5229" y="5538089"/>
                <a:ext cx="1012571" cy="1243711"/>
              </a:xfrm>
              <a:prstGeom prst="rect">
                <a:avLst/>
              </a:prstGeom>
            </p:spPr>
          </p:pic>
          <p:pic>
            <p:nvPicPr>
              <p:cNvPr id="44" name="Picture 43" descr="GTClogo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400" y="4132386"/>
                <a:ext cx="609600" cy="585972"/>
              </a:xfrm>
              <a:prstGeom prst="rect">
                <a:avLst/>
              </a:prstGeom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457200" y="2895600"/>
              <a:ext cx="3581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1600" dirty="0" smtClean="0">
                <a:latin typeface="Helvetica Neue"/>
                <a:cs typeface="Helvetica Neue"/>
              </a:endParaRPr>
            </a:p>
            <a:p>
              <a:pPr algn="just">
                <a:buFont typeface="Arial"/>
                <a:buChar char="•"/>
              </a:pPr>
              <a:r>
                <a:rPr lang="en-US" sz="1600" dirty="0" smtClean="0">
                  <a:latin typeface="Helvetica Neue"/>
                  <a:cs typeface="Helvetica Neue"/>
                </a:rPr>
                <a:t> observable from 10m class telescope, </a:t>
              </a:r>
              <a:r>
                <a:rPr lang="en-US" sz="1600" dirty="0" smtClean="0">
                  <a:solidFill>
                    <a:srgbClr val="FF6600"/>
                  </a:solidFill>
                  <a:latin typeface="Helvetica Neue"/>
                  <a:cs typeface="Helvetica Neue"/>
                </a:rPr>
                <a:t>GTC</a:t>
              </a:r>
              <a:r>
                <a:rPr lang="en-US" sz="1600" dirty="0" smtClean="0">
                  <a:latin typeface="Helvetica Neue"/>
                  <a:cs typeface="Helvetica Neue"/>
                </a:rPr>
                <a:t>, with </a:t>
              </a:r>
              <a:r>
                <a:rPr lang="en-US" sz="1600" dirty="0" smtClean="0">
                  <a:solidFill>
                    <a:srgbClr val="FF6600"/>
                  </a:solidFill>
                  <a:latin typeface="Helvetica Neue"/>
                  <a:cs typeface="Helvetica Neue"/>
                </a:rPr>
                <a:t>OSIRIS </a:t>
              </a:r>
              <a:r>
                <a:rPr lang="en-US" sz="1600" dirty="0" smtClean="0">
                  <a:latin typeface="Helvetica Neue"/>
                  <a:cs typeface="Helvetica Neue"/>
                </a:rPr>
                <a:t>instrument</a:t>
              </a:r>
            </a:p>
            <a:p>
              <a:pPr algn="just">
                <a:buFont typeface="Arial"/>
                <a:buChar char="•"/>
              </a:pPr>
              <a:endParaRPr lang="en-US" sz="1600" dirty="0" smtClean="0">
                <a:latin typeface="Helvetica Neue"/>
                <a:cs typeface="Helvetica Neue"/>
              </a:endParaRPr>
            </a:p>
            <a:p>
              <a:pPr algn="just"/>
              <a:endParaRPr lang="en-US" sz="1600" dirty="0">
                <a:latin typeface="Helvetica Neue"/>
                <a:cs typeface="Helvetica Neue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038600" y="623753"/>
            <a:ext cx="5029200" cy="5016015"/>
            <a:chOff x="4114800" y="623753"/>
            <a:chExt cx="4953000" cy="5016015"/>
          </a:xfrm>
        </p:grpSpPr>
        <p:pic>
          <p:nvPicPr>
            <p:cNvPr id="55" name="Picture 54" descr="OSIRISpoin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14800" y="623753"/>
              <a:ext cx="4953000" cy="5016015"/>
            </a:xfrm>
            <a:prstGeom prst="rect">
              <a:avLst/>
            </a:prstGeom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2800" y="691803"/>
              <a:ext cx="1828800" cy="908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53" descr="Rainbow_logo.png"/>
            <p:cNvPicPr>
              <a:picLocks noChangeAspect="1"/>
            </p:cNvPicPr>
            <p:nvPr/>
          </p:nvPicPr>
          <p:blipFill>
            <a:blip r:embed="rId3"/>
            <a:srcRect l="376" r="376" b="563"/>
            <a:stretch>
              <a:fillRect/>
            </a:stretch>
          </p:blipFill>
          <p:spPr>
            <a:xfrm>
              <a:off x="4191000" y="4648200"/>
              <a:ext cx="1365974" cy="914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92" t="1961" r="1250" b="981"/>
          <a:stretch/>
        </p:blipFill>
        <p:spPr bwMode="auto">
          <a:xfrm>
            <a:off x="46800" y="952800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02800" y="838200"/>
            <a:ext cx="1326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es-ES_tradnl" sz="1400" dirty="0" err="1" smtClean="0">
                <a:solidFill>
                  <a:srgbClr val="0000FF"/>
                </a:solidFill>
              </a:rPr>
              <a:t>Subaru</a:t>
            </a:r>
            <a:r>
              <a:rPr lang="es-ES_tradnl" sz="1400" dirty="0" smtClean="0">
                <a:solidFill>
                  <a:srgbClr val="0000FF"/>
                </a:solidFill>
              </a:rPr>
              <a:t> R</a:t>
            </a:r>
            <a:endParaRPr lang="es-ES_tradnl" sz="6600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1" y="3315968"/>
            <a:ext cx="762000" cy="48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99" t="1753" r="1643" b="1188"/>
          <a:stretch/>
        </p:blipFill>
        <p:spPr bwMode="auto">
          <a:xfrm>
            <a:off x="2311200" y="952800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70" t="1570" r="1072" b="1324"/>
          <a:stretch/>
        </p:blipFill>
        <p:spPr bwMode="auto">
          <a:xfrm>
            <a:off x="4593600" y="952800"/>
            <a:ext cx="2266909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84" t="1703" r="1458" b="1284"/>
          <a:stretch/>
        </p:blipFill>
        <p:spPr bwMode="auto">
          <a:xfrm>
            <a:off x="6847200" y="952800"/>
            <a:ext cx="2269057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427"/>
          <a:stretch/>
        </p:blipFill>
        <p:spPr bwMode="auto">
          <a:xfrm>
            <a:off x="46800" y="3843009"/>
            <a:ext cx="3058044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296" y="3865800"/>
            <a:ext cx="2922704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553" y="3865800"/>
            <a:ext cx="2922703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412000" y="838200"/>
            <a:ext cx="2088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0000FF"/>
                </a:solidFill>
              </a:rPr>
              <a:t>SHARDS F721W17</a:t>
            </a:r>
            <a:endParaRPr lang="es-ES_tradnl" sz="6600" dirty="0">
              <a:solidFill>
                <a:srgbClr val="0000FF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693800" y="838200"/>
            <a:ext cx="2088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0000FF"/>
                </a:solidFill>
              </a:rPr>
              <a:t>SHARDS F738W17</a:t>
            </a:r>
            <a:endParaRPr lang="es-ES_tradnl" sz="6600" dirty="0">
              <a:solidFill>
                <a:srgbClr val="0000FF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34200" y="838200"/>
            <a:ext cx="2088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0000FF"/>
                </a:solidFill>
              </a:rPr>
              <a:t>SHARDS F755W17</a:t>
            </a:r>
            <a:endParaRPr lang="es-ES_tradnl" sz="6600" dirty="0">
              <a:solidFill>
                <a:srgbClr val="0000FF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524000" y="296956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/>
              <a:t>10”x10”</a:t>
            </a:r>
            <a:endParaRPr lang="es-ES_tradnl" sz="1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886200" y="296956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/>
              <a:t>10”x10”</a:t>
            </a:r>
            <a:endParaRPr lang="es-ES_tradnl" sz="10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096000" y="296956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/>
              <a:t>10”x10”</a:t>
            </a:r>
            <a:endParaRPr lang="es-ES_tradnl" sz="10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8305800" y="296956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/>
              <a:t>10”x10”</a:t>
            </a:r>
            <a:endParaRPr lang="es-ES_tradnl" sz="1000" dirty="0"/>
          </a:p>
        </p:txBody>
      </p:sp>
      <p:sp>
        <p:nvSpPr>
          <p:cNvPr id="7" name="6 Elipse"/>
          <p:cNvSpPr/>
          <p:nvPr/>
        </p:nvSpPr>
        <p:spPr bwMode="auto">
          <a:xfrm>
            <a:off x="5215200" y="1163400"/>
            <a:ext cx="576000" cy="576000"/>
          </a:xfrm>
          <a:prstGeom prst="ellipse">
            <a:avLst/>
          </a:prstGeom>
          <a:noFill/>
          <a:ln w="6350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25" name="24 Elipse"/>
          <p:cNvSpPr>
            <a:spLocks noChangeAspect="1"/>
          </p:cNvSpPr>
          <p:nvPr/>
        </p:nvSpPr>
        <p:spPr bwMode="auto">
          <a:xfrm>
            <a:off x="7225800" y="4863600"/>
            <a:ext cx="1080000" cy="1080000"/>
          </a:xfrm>
          <a:prstGeom prst="ellipse">
            <a:avLst/>
          </a:prstGeom>
          <a:noFill/>
          <a:ln w="6350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56" name="26 Elipse"/>
          <p:cNvSpPr>
            <a:spLocks noChangeAspect="1"/>
          </p:cNvSpPr>
          <p:nvPr/>
        </p:nvSpPr>
        <p:spPr bwMode="auto">
          <a:xfrm>
            <a:off x="4178248" y="5016000"/>
            <a:ext cx="1079552" cy="1080000"/>
          </a:xfrm>
          <a:prstGeom prst="ellipse">
            <a:avLst/>
          </a:prstGeom>
          <a:noFill/>
          <a:ln w="635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57" name="23 Elipse"/>
          <p:cNvSpPr/>
          <p:nvPr/>
        </p:nvSpPr>
        <p:spPr bwMode="auto">
          <a:xfrm>
            <a:off x="1008000" y="4191000"/>
            <a:ext cx="608400" cy="609600"/>
          </a:xfrm>
          <a:prstGeom prst="ellipse">
            <a:avLst/>
          </a:prstGeom>
          <a:noFill/>
          <a:ln w="6350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58" name="25 Elipse"/>
          <p:cNvSpPr/>
          <p:nvPr/>
        </p:nvSpPr>
        <p:spPr bwMode="auto">
          <a:xfrm>
            <a:off x="1332000" y="5105400"/>
            <a:ext cx="608400" cy="609600"/>
          </a:xfrm>
          <a:prstGeom prst="ellipse">
            <a:avLst/>
          </a:prstGeom>
          <a:noFill/>
          <a:ln w="635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59" name="27 CuadroTexto"/>
          <p:cNvSpPr txBox="1"/>
          <p:nvPr/>
        </p:nvSpPr>
        <p:spPr>
          <a:xfrm>
            <a:off x="76200" y="38685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>
                <a:solidFill>
                  <a:schemeClr val="accent6"/>
                </a:solidFill>
              </a:rPr>
              <a:t>10”x10”</a:t>
            </a:r>
            <a:endParaRPr lang="es-ES_tradnl" sz="1000" dirty="0">
              <a:solidFill>
                <a:schemeClr val="accent6"/>
              </a:solidFill>
            </a:endParaRPr>
          </a:p>
        </p:txBody>
      </p:sp>
      <p:sp>
        <p:nvSpPr>
          <p:cNvPr id="60" name="28 CuadroTexto"/>
          <p:cNvSpPr txBox="1"/>
          <p:nvPr/>
        </p:nvSpPr>
        <p:spPr>
          <a:xfrm>
            <a:off x="3200400" y="388620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>
                <a:solidFill>
                  <a:schemeClr val="accent6"/>
                </a:solidFill>
              </a:rPr>
              <a:t>3”x3”</a:t>
            </a:r>
            <a:endParaRPr lang="es-ES_tradnl" sz="1000" dirty="0">
              <a:solidFill>
                <a:schemeClr val="accent6"/>
              </a:solidFill>
            </a:endParaRPr>
          </a:p>
        </p:txBody>
      </p:sp>
      <p:sp>
        <p:nvSpPr>
          <p:cNvPr id="61" name="29 CuadroTexto"/>
          <p:cNvSpPr txBox="1"/>
          <p:nvPr/>
        </p:nvSpPr>
        <p:spPr>
          <a:xfrm>
            <a:off x="6172200" y="388620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>
                <a:solidFill>
                  <a:schemeClr val="accent6"/>
                </a:solidFill>
              </a:rPr>
              <a:t>3”x3”</a:t>
            </a:r>
            <a:endParaRPr lang="es-ES_tradnl" sz="1000" dirty="0">
              <a:solidFill>
                <a:schemeClr val="accent6"/>
              </a:solidFill>
            </a:endParaRPr>
          </a:p>
        </p:txBody>
      </p:sp>
      <p:sp>
        <p:nvSpPr>
          <p:cNvPr id="62" name="22 CuadroTexto"/>
          <p:cNvSpPr txBox="1"/>
          <p:nvPr/>
        </p:nvSpPr>
        <p:spPr>
          <a:xfrm>
            <a:off x="8686800" y="6474023"/>
            <a:ext cx="457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400" dirty="0" smtClean="0">
                <a:solidFill>
                  <a:srgbClr val="FFFF00"/>
                </a:solidFill>
              </a:rPr>
              <a:t>ACS</a:t>
            </a:r>
            <a:endParaRPr lang="es-ES_tradnl" sz="1400" dirty="0">
              <a:solidFill>
                <a:srgbClr val="FFFF00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2133600" y="5410200"/>
            <a:ext cx="1828800" cy="76200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rot="385352">
            <a:off x="1745099" y="4770059"/>
            <a:ext cx="5277600" cy="76200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0" y="22860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524000" y="152400"/>
            <a:ext cx="605211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 - Science: </a:t>
            </a:r>
            <a:r>
              <a:rPr lang="en-US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LAEs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 at z~</a:t>
            </a:r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5</a:t>
            </a:r>
            <a:endParaRPr lang="en-US" sz="2400" dirty="0" smtClean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49" name="22 CuadroTexto"/>
          <p:cNvSpPr txBox="1"/>
          <p:nvPr/>
        </p:nvSpPr>
        <p:spPr>
          <a:xfrm>
            <a:off x="5715000" y="6477000"/>
            <a:ext cx="457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400" dirty="0" smtClean="0">
                <a:solidFill>
                  <a:srgbClr val="FFFF00"/>
                </a:solidFill>
              </a:rPr>
              <a:t>ACS</a:t>
            </a:r>
            <a:endParaRPr lang="es-ES_tradnl" sz="1400" dirty="0">
              <a:solidFill>
                <a:srgbClr val="FFFF00"/>
              </a:solidFill>
            </a:endParaRPr>
          </a:p>
        </p:txBody>
      </p:sp>
      <p:sp>
        <p:nvSpPr>
          <p:cNvPr id="50" name="22 CuadroTexto"/>
          <p:cNvSpPr txBox="1"/>
          <p:nvPr/>
        </p:nvSpPr>
        <p:spPr>
          <a:xfrm>
            <a:off x="2743200" y="6477000"/>
            <a:ext cx="457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400" dirty="0" smtClean="0">
                <a:solidFill>
                  <a:srgbClr val="FFFF00"/>
                </a:solidFill>
              </a:rPr>
              <a:t>ACS</a:t>
            </a:r>
            <a:endParaRPr lang="es-ES_tradnl" sz="1400" dirty="0">
              <a:solidFill>
                <a:srgbClr val="FFFF00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090686" y="3276600"/>
            <a:ext cx="514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SEE JoseMiguel’s TALK in the afternoon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1502352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6" grpId="0" animBg="1"/>
      <p:bldP spid="57" grpId="0" animBg="1"/>
      <p:bldP spid="58" grpId="0" animBg="1"/>
      <p:bldP spid="59" grpId="0"/>
      <p:bldP spid="60" grpId="0"/>
      <p:bldP spid="61" grpId="0"/>
      <p:bldP spid="62" grpId="0"/>
      <p:bldP spid="63" grpId="0" animBg="1"/>
      <p:bldP spid="64" grpId="0" animBg="1"/>
      <p:bldP spid="49" grpId="0"/>
      <p:bldP spid="5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79199" y="147935"/>
            <a:ext cx="4077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ELGs: conclusions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1000" y="1254204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>
                <a:solidFill>
                  <a:srgbClr val="FF0000"/>
                </a:solidFill>
              </a:rPr>
              <a:t>- You should be convinced now that a lot of interesting science can be done with SHARDS data and ELGs: SF in intermediate-z galaxies, AGNs,  Lyman-a emitters are just few examples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81000" y="2625804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>
                <a:solidFill>
                  <a:srgbClr val="008000"/>
                </a:solidFill>
              </a:rPr>
              <a:t>- The project on intermediate-z SF galaxies is in an advanced stage providing very robust resuts about SFRs, sSFRs, Exctintion and their relation with Mass and Redshift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81000" y="41835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>
                <a:solidFill>
                  <a:srgbClr val="0000FF"/>
                </a:solidFill>
              </a:rPr>
              <a:t>- A first draft will be circulated very soon within the interested group and then to the whole Team, hopefully by (beginning of) July.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81000" y="53265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>
                <a:solidFill>
                  <a:schemeClr val="accent6">
                    <a:lumMod val="75000"/>
                  </a:schemeClr>
                </a:solidFill>
              </a:rPr>
              <a:t>- Natural extensions of this projects are needed planned (LFs, complete filter set analysis, …) </a:t>
            </a:r>
            <a:r>
              <a:rPr lang="es-ES_tradnl" sz="220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see discussion session tomorrow</a:t>
            </a:r>
            <a:endParaRPr lang="es-ES_tradnl" sz="22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17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Imagen 3" descr="IMG_17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Imagen 4" descr="IMG_17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THANK YOU FOR YOUR ATTENTION!!!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rainbow.png"/>
          <p:cNvPicPr>
            <a:picLocks noChangeAspect="1"/>
          </p:cNvPicPr>
          <p:nvPr/>
        </p:nvPicPr>
        <p:blipFill>
          <a:blip r:embed="rId2">
            <a:alphaModFix amt="79000"/>
          </a:blip>
          <a:srcRect t="1772" r="498" b="2394"/>
          <a:stretch>
            <a:fillRect/>
          </a:stretch>
        </p:blipFill>
        <p:spPr>
          <a:xfrm>
            <a:off x="907200" y="708518"/>
            <a:ext cx="2732314" cy="2737933"/>
          </a:xfrm>
          <a:prstGeom prst="rect">
            <a:avLst/>
          </a:prstGeom>
          <a:noFill/>
        </p:spPr>
      </p:pic>
      <p:pic>
        <p:nvPicPr>
          <p:cNvPr id="4" name="Picture 3" descr="shards_f687w17_mos_gt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300" y="720853"/>
            <a:ext cx="3187700" cy="31369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200400" y="147935"/>
            <a:ext cx="318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SHARDS: calibrations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-920754" y="3467347"/>
            <a:ext cx="238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CWL </a:t>
            </a:r>
            <a:r>
              <a:rPr lang="en-US" dirty="0" err="1" smtClean="0">
                <a:latin typeface="Helvetica Neue"/>
                <a:cs typeface="Helvetica Neue"/>
              </a:rPr>
              <a:t>vs</a:t>
            </a:r>
            <a:r>
              <a:rPr lang="en-US" dirty="0" smtClean="0">
                <a:latin typeface="Helvetica Neue"/>
                <a:cs typeface="Helvetica Neue"/>
              </a:rPr>
              <a:t> FOV position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1151707" y="3509878"/>
            <a:ext cx="583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Neue"/>
                <a:cs typeface="Helvetica Neue"/>
              </a:rPr>
              <a:t>Flux calibration (HST </a:t>
            </a:r>
            <a:r>
              <a:rPr lang="en-US" sz="1600" dirty="0" err="1" smtClean="0">
                <a:latin typeface="Helvetica Neue"/>
                <a:cs typeface="Helvetica Neue"/>
              </a:rPr>
              <a:t>grism</a:t>
            </a:r>
            <a:r>
              <a:rPr lang="en-US" sz="1600" dirty="0" smtClean="0">
                <a:latin typeface="Helvetica Neue"/>
                <a:cs typeface="Helvetica Neue"/>
              </a:rPr>
              <a:t> spectra + TKRS/DEEP3 + models)</a:t>
            </a:r>
            <a:endParaRPr lang="en-US" sz="1600" dirty="0">
              <a:latin typeface="Helvetica Neue"/>
              <a:cs typeface="Helvetica Neue"/>
            </a:endParaRPr>
          </a:p>
        </p:txBody>
      </p:sp>
      <p:pic>
        <p:nvPicPr>
          <p:cNvPr id="42" name="Picture 41" descr="slitP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95852"/>
            <a:ext cx="2970657" cy="2885948"/>
          </a:xfrm>
          <a:prstGeom prst="rect">
            <a:avLst/>
          </a:prstGeom>
        </p:spPr>
      </p:pic>
      <p:pic>
        <p:nvPicPr>
          <p:cNvPr id="45" name="Picture 44" descr="rainbow.png"/>
          <p:cNvPicPr>
            <a:picLocks noChangeAspect="1"/>
          </p:cNvPicPr>
          <p:nvPr/>
        </p:nvPicPr>
        <p:blipFill>
          <a:blip r:embed="rId2">
            <a:alphaModFix amt="27000"/>
          </a:blip>
          <a:srcRect l="498" r="947" b="7996"/>
          <a:stretch>
            <a:fillRect/>
          </a:stretch>
        </p:blipFill>
        <p:spPr>
          <a:xfrm>
            <a:off x="711446" y="3919252"/>
            <a:ext cx="2919946" cy="2836039"/>
          </a:xfrm>
          <a:prstGeom prst="rect">
            <a:avLst/>
          </a:prstGeom>
          <a:noFill/>
        </p:spPr>
      </p:pic>
      <p:pic>
        <p:nvPicPr>
          <p:cNvPr id="46" name="Imagen 45" descr="HSTgrism2.p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43030"/>
            <a:ext cx="4329485" cy="3090770"/>
          </a:xfrm>
          <a:prstGeom prst="rect">
            <a:avLst/>
          </a:prstGeom>
        </p:spPr>
      </p:pic>
      <p:pic>
        <p:nvPicPr>
          <p:cNvPr id="47" name="Imagen 46" descr="HSTgrism1.p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600" y="3733800"/>
            <a:ext cx="4330800" cy="3064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124200" y="147935"/>
            <a:ext cx="2840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36" name="Picture 35" descr="rainer_mutsch_fragments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800"/>
            <a:ext cx="5943600" cy="39624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603304">
            <a:off x="3381891" y="332832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ELGs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311712">
            <a:off x="3866871" y="2533303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MgUV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 rot="1058008">
            <a:off x="5431291" y="4059967"/>
            <a:ext cx="7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AGNs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772510">
            <a:off x="2783214" y="4157534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Ly-</a:t>
            </a:r>
            <a:r>
              <a:rPr lang="en-US" dirty="0" err="1" smtClean="0"/>
              <a:t>α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emitters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rot="17164650">
            <a:off x="2158128" y="2896344"/>
            <a:ext cx="920044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 smtClean="0"/>
              <a:t>Galaxy </a:t>
            </a:r>
          </a:p>
          <a:p>
            <a:pPr algn="ctr"/>
            <a:r>
              <a:rPr lang="en-US" sz="1600" dirty="0" smtClean="0"/>
              <a:t>satellites</a:t>
            </a:r>
            <a:endParaRPr lang="en-US" sz="1600" dirty="0"/>
          </a:p>
        </p:txBody>
      </p:sp>
      <p:sp>
        <p:nvSpPr>
          <p:cNvPr id="43" name="CuadroTexto 42"/>
          <p:cNvSpPr txBox="1"/>
          <p:nvPr/>
        </p:nvSpPr>
        <p:spPr>
          <a:xfrm rot="20798720">
            <a:off x="6096000" y="267015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209800" y="147935"/>
            <a:ext cx="462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SHARDS: SFGs/ELGs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48000" y="838200"/>
            <a:ext cx="309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/>
              <a:t>What and why is it important?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62000" y="1976735"/>
            <a:ext cx="763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solidFill>
                  <a:srgbClr val="FF0000"/>
                </a:solidFill>
              </a:rPr>
              <a:t>How has the Universe built up its stellar and metal content?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767390" y="2609672"/>
            <a:ext cx="37506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>
                <a:solidFill>
                  <a:srgbClr val="3366FF"/>
                </a:solidFill>
              </a:rPr>
              <a:t>High-z formation efficiency?</a:t>
            </a:r>
          </a:p>
          <a:p>
            <a:pPr algn="ctr"/>
            <a:endParaRPr lang="es-ES_tradnl" sz="2400">
              <a:solidFill>
                <a:srgbClr val="3366FF"/>
              </a:solidFill>
            </a:endParaRPr>
          </a:p>
          <a:p>
            <a:pPr algn="ctr"/>
            <a:r>
              <a:rPr lang="es-ES_tradnl" sz="2400">
                <a:solidFill>
                  <a:srgbClr val="3366FF"/>
                </a:solidFill>
              </a:rPr>
              <a:t>Loz-z formation efficiency?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611746" y="4038600"/>
            <a:ext cx="5703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Z=0</a:t>
            </a:r>
            <a:r>
              <a:rPr lang="es-ES_tradnl"/>
              <a:t>  </a:t>
            </a:r>
            <a:r>
              <a:rPr lang="es-ES_tradnl">
                <a:sym typeface="Wingdings"/>
              </a:rPr>
              <a:t> use the H</a:t>
            </a:r>
            <a:r>
              <a:rPr lang="es-ES_tradnl">
                <a:latin typeface="Symbol" charset="2"/>
                <a:cs typeface="Symbol" charset="2"/>
                <a:sym typeface="Wingdings"/>
              </a:rPr>
              <a:t>a</a:t>
            </a:r>
            <a:r>
              <a:rPr lang="es-ES_tradnl">
                <a:sym typeface="Wingdings"/>
              </a:rPr>
              <a:t> luminosity density of the local Universe:</a:t>
            </a:r>
          </a:p>
          <a:p>
            <a:endParaRPr lang="es-ES_tradnl" sz="800">
              <a:sym typeface="Wingdings"/>
            </a:endParaRPr>
          </a:p>
          <a:p>
            <a:r>
              <a:rPr lang="es-ES_tradnl">
                <a:sym typeface="Wingdings"/>
              </a:rPr>
              <a:t> 	     	L</a:t>
            </a:r>
            <a:r>
              <a:rPr lang="es-ES_tradnl" baseline="-25000">
                <a:sym typeface="Wingdings"/>
              </a:rPr>
              <a:t>D</a:t>
            </a:r>
            <a:r>
              <a:rPr lang="es-ES_tradnl">
                <a:sym typeface="Wingdings"/>
              </a:rPr>
              <a:t>(H</a:t>
            </a:r>
            <a:r>
              <a:rPr lang="es-ES_tradnl">
                <a:latin typeface="Symbol" charset="2"/>
                <a:cs typeface="Symbol" charset="2"/>
                <a:sym typeface="Wingdings"/>
              </a:rPr>
              <a:t>a</a:t>
            </a:r>
            <a:r>
              <a:rPr lang="es-ES_tradnl">
                <a:sym typeface="Wingdings"/>
              </a:rPr>
              <a:t>)  SFRD(z=0)   (e.g. Gallego et al. 1995)</a:t>
            </a:r>
            <a:endParaRPr lang="es-ES_tradnl"/>
          </a:p>
        </p:txBody>
      </p:sp>
      <p:sp>
        <p:nvSpPr>
          <p:cNvPr id="20" name="CuadroTexto 19"/>
          <p:cNvSpPr txBox="1"/>
          <p:nvPr/>
        </p:nvSpPr>
        <p:spPr>
          <a:xfrm>
            <a:off x="1066800" y="5105400"/>
            <a:ext cx="75466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Z&gt;0</a:t>
            </a:r>
            <a:r>
              <a:rPr lang="es-ES_tradnl"/>
              <a:t>  </a:t>
            </a:r>
            <a:r>
              <a:rPr lang="es-ES_tradnl">
                <a:sym typeface="Wingdings"/>
              </a:rPr>
              <a:t> use other optical/UV SF indicators from deep/large spectro-photometric surveys of Distant Galaxies to compute the Luminosity Density:</a:t>
            </a:r>
          </a:p>
          <a:p>
            <a:endParaRPr lang="es-ES_tradnl" sz="800">
              <a:sym typeface="Wingdings"/>
            </a:endParaRPr>
          </a:p>
          <a:p>
            <a:r>
              <a:rPr lang="es-ES_tradnl">
                <a:sym typeface="Wingdings"/>
              </a:rPr>
              <a:t> 	     			L</a:t>
            </a:r>
            <a:r>
              <a:rPr lang="es-ES_tradnl" baseline="-25000">
                <a:sym typeface="Wingdings"/>
              </a:rPr>
              <a:t>D</a:t>
            </a:r>
            <a:r>
              <a:rPr lang="es-ES_tradnl">
                <a:sym typeface="Wingdings"/>
              </a:rPr>
              <a:t>(</a:t>
            </a:r>
            <a:r>
              <a:rPr lang="es-ES_tradnl">
                <a:latin typeface="Symbol" charset="2"/>
                <a:cs typeface="Symbol" charset="2"/>
                <a:sym typeface="Wingdings"/>
              </a:rPr>
              <a:t>G</a:t>
            </a:r>
            <a:r>
              <a:rPr lang="es-ES_tradnl">
                <a:sym typeface="Wingdings"/>
              </a:rPr>
              <a:t>,z)  SFRD(z)   (e.g. Madau et al. 1996)</a:t>
            </a:r>
            <a:endParaRPr lang="es-ES_tradnl"/>
          </a:p>
        </p:txBody>
      </p:sp>
      <p:sp>
        <p:nvSpPr>
          <p:cNvPr id="21" name="CuadroTexto 20"/>
          <p:cNvSpPr txBox="1"/>
          <p:nvPr/>
        </p:nvSpPr>
        <p:spPr>
          <a:xfrm>
            <a:off x="3200400" y="1371600"/>
            <a:ext cx="27465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_tradnl" b="1">
                <a:solidFill>
                  <a:srgbClr val="008000"/>
                </a:solidFill>
              </a:rPr>
              <a:t>ELGs are good tracers of SF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209800" y="147935"/>
            <a:ext cx="462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SHARDS: SFGs/ELGs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24200" y="838200"/>
            <a:ext cx="309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/>
              <a:t>What and why is it important?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87" y="1371600"/>
            <a:ext cx="4975913" cy="4267200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533400" y="5867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The star (and element) formation history of the universe, from the HDF (Madau 1998). The early data used for this figure indicated a strong peak in the SFR at about z ~ 1-2.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412836" y="17526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Madau+98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rot="5400000" flipH="1" flipV="1">
            <a:off x="5328960" y="3117572"/>
            <a:ext cx="168806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rot="10800000">
            <a:off x="4191000" y="1905000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5715000" y="2769326"/>
            <a:ext cx="461665" cy="57180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SFRD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724400" y="1535668"/>
            <a:ext cx="53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09490"/>
            <a:ext cx="9144000" cy="360000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209800" y="147935"/>
            <a:ext cx="462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Shards of SHARDS: SFGs/ELGs</a:t>
            </a:r>
            <a:endParaRPr lang="en-US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24200" y="838200"/>
            <a:ext cx="309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/>
              <a:t>What and why is it important?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87" y="1371600"/>
            <a:ext cx="4975913" cy="4267200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381000" y="57912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The star (and element) formation history of the universe, from the HDF (Steidel 1999). The data used for this figure indicated a weak peak in the SFR at about z ~ 1-2 followed by a flat behavior.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688" y="1371600"/>
            <a:ext cx="497591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12027</TotalTime>
  <Words>2462</Words>
  <Application>Microsoft Macintosh PowerPoint</Application>
  <PresentationFormat>Presentación en pantalla (4:3)</PresentationFormat>
  <Paragraphs>261</Paragraphs>
  <Slides>42</Slides>
  <Notes>13</Notes>
  <HiddenSlides>0</HiddenSlides>
  <MMClips>1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Office Theme</vt:lpstr>
      <vt:lpstr>Diapositiva 1</vt:lpstr>
      <vt:lpstr>SHARDS: Survey for High-z Absorption Red and Dead Sources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SHARDS: ELGs selection</vt:lpstr>
      <vt:lpstr>Diapositiva 18</vt:lpstr>
      <vt:lpstr>Diapositiva 19</vt:lpstr>
      <vt:lpstr>Diapositiva 20</vt:lpstr>
      <vt:lpstr>SHARDS: Science - ELGs</vt:lpstr>
      <vt:lpstr>Diapositiva 22</vt:lpstr>
      <vt:lpstr>SHARDS: Science - ELGs</vt:lpstr>
      <vt:lpstr>SHARDS: Science - ELGs</vt:lpstr>
      <vt:lpstr>Diapositiva 25</vt:lpstr>
      <vt:lpstr>SHARDS ELGs: EWs and SFRs</vt:lpstr>
      <vt:lpstr>SHARDS ELGs: EWs and SFRs</vt:lpstr>
      <vt:lpstr>Diapositiva 28</vt:lpstr>
      <vt:lpstr>Diapositiva 29</vt:lpstr>
      <vt:lpstr>Diapositiva 30</vt:lpstr>
      <vt:lpstr>SHARDS ELGs: LF at 0.83</vt:lpstr>
      <vt:lpstr>SHARDS ELGs: LF at z~1.2</vt:lpstr>
      <vt:lpstr>SHARDS ELGs: LF and SFR</vt:lpstr>
      <vt:lpstr>SHARDS ELGs: EWs and SFRs</vt:lpstr>
      <vt:lpstr>SHARDS ELGs: LF and SFR</vt:lpstr>
      <vt:lpstr>SHARDS ELGs: LF and SFR</vt:lpstr>
      <vt:lpstr>SHARDS ELGs: LF and SFR</vt:lpstr>
      <vt:lpstr>SHARDS ELGs: LF and SFR</vt:lpstr>
      <vt:lpstr>Diapositiva 39</vt:lpstr>
      <vt:lpstr>Diapositiva 40</vt:lpstr>
      <vt:lpstr>Diapositiva 41</vt:lpstr>
      <vt:lpstr>Diapositiva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AnC</dc:creator>
  <cp:lastModifiedBy>AnC</cp:lastModifiedBy>
  <cp:revision>189</cp:revision>
  <dcterms:created xsi:type="dcterms:W3CDTF">2013-06-19T17:54:38Z</dcterms:created>
  <dcterms:modified xsi:type="dcterms:W3CDTF">2013-06-20T06:20:42Z</dcterms:modified>
</cp:coreProperties>
</file>